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2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9" r:id="rId2"/>
  </p:sldMasterIdLst>
  <p:notesMasterIdLst>
    <p:notesMasterId r:id="rId4"/>
  </p:notesMasterIdLst>
  <p:handoutMasterIdLst>
    <p:handoutMasterId r:id="rId5"/>
  </p:handoutMasterIdLst>
  <p:sldIdLst>
    <p:sldId id="376" r:id="rId3"/>
  </p:sldIdLst>
  <p:sldSz cx="9144000" cy="6858000" type="screen4x3"/>
  <p:notesSz cx="6858000" cy="9144000"/>
  <p:custDataLst>
    <p:tags r:id="rId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5E00"/>
    <a:srgbClr val="AF5400"/>
    <a:srgbClr val="FF9900"/>
    <a:srgbClr val="00FF00"/>
    <a:srgbClr val="7AFF7A"/>
    <a:srgbClr val="00FFFF"/>
    <a:srgbClr val="00B0F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75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1932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>
      <p:cViewPr>
        <p:scale>
          <a:sx n="125" d="100"/>
          <a:sy n="125" d="100"/>
        </p:scale>
        <p:origin x="-1932" y="201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DE" dirty="0"/>
              <a:t>Header</a:t>
            </a:r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E4A28-8FCA-4B67-B71F-4BF329E9D0A8}" type="datetimeFigureOut">
              <a:rPr lang="en-GB" smtClean="0"/>
              <a:t>24/07/2020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 dirty="0" err="1"/>
              <a:t>Footer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56195-1E08-4783-B4AA-F0F0BB98C8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775302"/>
      </p:ext>
    </p:extLst>
  </p:cSld>
  <p:clrMap bg1="dk1" tx1="lt1" bg2="dk2" tx2="lt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dirty="0"/>
              <a:t>Header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EF99F-C35D-4FF2-845E-FCCC5818ED60}" type="datetimeFigureOut">
              <a:rPr lang="en-GB" smtClean="0"/>
              <a:t>24/07/2020</a:t>
            </a:fld>
            <a:endParaRPr lang="en-GB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52863" y="843197"/>
            <a:ext cx="4152274" cy="3114206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34715" y="4197246"/>
            <a:ext cx="5988570" cy="4260954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dirty="0"/>
              <a:t>Footer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733B7-1873-49FD-B258-2C7BB301EFB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9245064"/>
      </p:ext>
    </p:extLst>
  </p:cSld>
  <p:clrMap bg1="dk1" tx1="lt1" bg2="dk2" tx2="lt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8775" indent="-17621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1338" indent="-18256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15963" indent="-174625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8256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2.pn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image" Target="../media/image1.emf"/><Relationship Id="rId2" Type="http://schemas.openxmlformats.org/officeDocument/2006/relationships/tags" Target="../tags/tag24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3.png"/><Relationship Id="rId4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image" Target="../media/image11.png"/><Relationship Id="rId2" Type="http://schemas.openxmlformats.org/officeDocument/2006/relationships/tags" Target="../tags/tag2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1.emf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.png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1.emf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5.png"/><Relationship Id="rId4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2.png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6.png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21.xml"/><Relationship Id="rId7" Type="http://schemas.openxmlformats.org/officeDocument/2006/relationships/image" Target="../media/image8.png"/><Relationship Id="rId2" Type="http://schemas.openxmlformats.org/officeDocument/2006/relationships/tags" Target="../tags/tag2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image" Target="../media/image1.emf"/><Relationship Id="rId2" Type="http://schemas.openxmlformats.org/officeDocument/2006/relationships/tags" Target="../tags/tag2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0.jpg"/><Relationship Id="rId4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48417675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9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47700" y="599647"/>
            <a:ext cx="8058150" cy="615553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47700" y="2156103"/>
            <a:ext cx="6408737" cy="1538883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[</a:t>
            </a:r>
            <a:r>
              <a:rPr lang="en-US" dirty="0"/>
              <a:t>Public / Internal / Restricted / Highly confidential]</a:t>
            </a:r>
            <a:endParaRPr lang="en-GB" dirty="0"/>
          </a:p>
        </p:txBody>
      </p:sp>
      <p:sp>
        <p:nvSpPr>
          <p:cNvPr id="60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86256794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7" name="think-cell Folie" r:id="rId6" imgW="399" imgH="399" progId="TCLayout.ActiveDocument.1">
                  <p:embed/>
                </p:oleObj>
              </mc:Choice>
              <mc:Fallback>
                <p:oleObj name="think-cell Folie" r:id="rId6" imgW="399" imgH="399" progId="TCLayout.ActiveDocument.1">
                  <p:embed/>
                  <p:pic>
                    <p:nvPicPr>
                      <p:cNvPr id="96" name="Objekt 95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Textfeld 100"/>
          <p:cNvSpPr txBox="1"/>
          <p:nvPr userDrawn="1"/>
        </p:nvSpPr>
        <p:spPr>
          <a:xfrm>
            <a:off x="3619500" y="2106613"/>
            <a:ext cx="5186365" cy="22826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           The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Group is formed by the union of two strong brands, 		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Gebo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Cermex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 Together, we are a leading provider of 	                           equipment and services for packaging liquid, food, home and 	                         personal care products in PET, can, glass and other materials.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With over 37,000 machines installed in more than 190 countries, we 	                   have nearly 170 years of experience, with a strong focus on  	                advanced systems, line engineering and innovation. Our 5,000+ 	              employees worldwide are passionate about providing complete solutions 	            that fulfil customer needs and boost the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of their lines, products	          and businesses. 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Delivering this level of performance requires that we continuously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understand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	    our customers’ challenges and commit to meeting their unique goals. We do this	 through dialogue, and by understanding the needs of their markets, production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value chains. We complement this by applying our strong technical knowledge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smart data analytics to support maximum lifetime productivity to its full potential.</a:t>
            </a:r>
          </a:p>
        </p:txBody>
      </p:sp>
      <p:sp>
        <p:nvSpPr>
          <p:cNvPr id="111" name="Textfeld 110"/>
          <p:cNvSpPr txBox="1"/>
          <p:nvPr userDrawn="1"/>
        </p:nvSpPr>
        <p:spPr>
          <a:xfrm>
            <a:off x="3619500" y="4547459"/>
            <a:ext cx="518636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800"/>
              </a:spcBef>
            </a:pP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 call it </a:t>
            </a: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 through Understanding.</a:t>
            </a:r>
            <a:endParaRPr lang="en-GB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9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717440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1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96" name="Objekt 9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657225" y="6551224"/>
            <a:ext cx="948978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gebocermex.com</a:t>
            </a:r>
          </a:p>
        </p:txBody>
      </p:sp>
      <p:sp>
        <p:nvSpPr>
          <p:cNvPr id="9" name="Textfeld 100"/>
          <p:cNvSpPr txBox="1"/>
          <p:nvPr userDrawn="1"/>
        </p:nvSpPr>
        <p:spPr>
          <a:xfrm>
            <a:off x="3619500" y="2106613"/>
            <a:ext cx="5186365" cy="22826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         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Gebo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Cermex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works in partnership with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as part of The 	                            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Group. Together, we are a leading provider of equipment 	                           and services for packaging liquid, food, home and personal care 	                        products in PET, can, glass and other materials.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With over 37,000 machines installed in more than 190 countries, we 	                   have nearly 170 years of experience, with a strong focus on  	                advanced systems, line engineering and innovation. Our 5,000+ 	              employees worldwide are passionate about providing complete solutions         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     that fulfil customer needs and boost the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of their lines, 	          products and businesses. 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Delivering this level of performance requires that we continuously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understand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	    our customers’ challenges and commit to meeting their unique goals. We do this	 through dialogue, and by understanding the needs of their markets, production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value chains. We complement this by applying our strong technical knowledge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smart data analytics to support maximum lifetime productivity to its full potential.</a:t>
            </a:r>
          </a:p>
        </p:txBody>
      </p:sp>
      <p:sp>
        <p:nvSpPr>
          <p:cNvPr id="10" name="Textfeld 110"/>
          <p:cNvSpPr txBox="1"/>
          <p:nvPr userDrawn="1"/>
        </p:nvSpPr>
        <p:spPr>
          <a:xfrm>
            <a:off x="3619500" y="4547459"/>
            <a:ext cx="518636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800"/>
              </a:spcBef>
            </a:pP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 call it </a:t>
            </a: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 through Understanding.</a:t>
            </a:r>
            <a:endParaRPr lang="en-GB" sz="1800" b="1" dirty="0">
              <a:solidFill>
                <a:schemeClr val="bg1"/>
              </a:solidFill>
              <a:latin typeface="+mn-lt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728182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Objekt 8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14959227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6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979089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874875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6" name="think-cell Folie" r:id="rId6" imgW="399" imgH="399" progId="TCLayout.ActiveDocument.1">
                  <p:embed/>
                </p:oleObj>
              </mc:Choice>
              <mc:Fallback>
                <p:oleObj name="think-cell Folie" r:id="rId6" imgW="399" imgH="39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Textfeld 100"/>
          <p:cNvSpPr txBox="1"/>
          <p:nvPr userDrawn="1"/>
        </p:nvSpPr>
        <p:spPr>
          <a:xfrm>
            <a:off x="3619500" y="2106613"/>
            <a:ext cx="5186365" cy="22826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           The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Group is formed by the union of two strong brands, 		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Gebo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Cermex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 Together, we are a leading provider of 	                           equipment and services for packaging liquid, food, home and 	                         personal care products in PET, can, glass and other materials.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With over 37,000 machines installed in more than 190 countries, we 	                   have nearly 170 years of experience, with a strong focus on  	                advanced systems, line engineering and innovation. Our 5,000+ 	              employees worldwide are passionate about providing complete solutions 	            that fulfil customer needs and boost the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of their lines, products	          and businesses. 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Delivering this level of performance requires that we continuously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understand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	    our customers’ challenges and commit to meeting their unique goals. We do this	 through dialogue, and by understanding the needs of their markets, production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value chains. We complement this by applying our strong technical knowledge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smart data analytics to support maximum lifetime productivity to its full potential.</a:t>
            </a:r>
          </a:p>
        </p:txBody>
      </p:sp>
      <p:sp>
        <p:nvSpPr>
          <p:cNvPr id="111" name="Textfeld 110"/>
          <p:cNvSpPr txBox="1"/>
          <p:nvPr userDrawn="1"/>
        </p:nvSpPr>
        <p:spPr>
          <a:xfrm>
            <a:off x="3619500" y="4547459"/>
            <a:ext cx="518636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800"/>
              </a:spcBef>
            </a:pP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 call it </a:t>
            </a: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 through Understanding.</a:t>
            </a:r>
            <a:endParaRPr lang="en-GB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9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296695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ver slid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3" name="think-cell Folie" r:id="rId6" imgW="399" imgH="399" progId="TCLayout.ActiveDocument.1">
                  <p:embed/>
                </p:oleObj>
              </mc:Choice>
              <mc:Fallback>
                <p:oleObj name="think-cell Folie" r:id="rId6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47700" y="599647"/>
            <a:ext cx="8058150" cy="615553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47700" y="2156103"/>
            <a:ext cx="6408737" cy="1538883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[</a:t>
            </a:r>
            <a:r>
              <a:rPr lang="en-US" dirty="0"/>
              <a:t>Public / Internal / Restricted]</a:t>
            </a:r>
            <a:endParaRPr lang="en-GB" dirty="0"/>
          </a:p>
        </p:txBody>
      </p:sp>
      <p:sp>
        <p:nvSpPr>
          <p:cNvPr id="60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05662530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7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47700" y="599647"/>
            <a:ext cx="8058150" cy="615553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47700" y="2156103"/>
            <a:ext cx="6408737" cy="1538883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[</a:t>
            </a:r>
            <a:r>
              <a:rPr lang="en-US" dirty="0"/>
              <a:t>Public / Internal / Restricted / Highly confidential]</a:t>
            </a:r>
            <a:endParaRPr lang="en-GB" dirty="0"/>
          </a:p>
        </p:txBody>
      </p:sp>
      <p:sp>
        <p:nvSpPr>
          <p:cNvPr id="60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27360809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 slid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1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47700" y="599647"/>
            <a:ext cx="8058150" cy="615553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47700" y="2156103"/>
            <a:ext cx="6408737" cy="1538883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[</a:t>
            </a:r>
            <a:r>
              <a:rPr lang="en-US" dirty="0"/>
              <a:t>Public / Internal / Restricted / Highly confidential]</a:t>
            </a:r>
            <a:endParaRPr lang="en-GB" dirty="0"/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657225" y="6551224"/>
            <a:ext cx="948978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gebocermex.com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42267663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Objekt 8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5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3" name="Objekt 8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897364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699" y="2507780"/>
            <a:ext cx="7993063" cy="123110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</a:t>
            </a:r>
            <a:br>
              <a:rPr lang="en-GB" noProof="1"/>
            </a:br>
            <a:r>
              <a:rPr lang="en-GB" noProof="1"/>
              <a:t>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 hasCustomPrompt="1"/>
          </p:nvPr>
        </p:nvSpPr>
        <p:spPr bwMode="gray">
          <a:xfrm>
            <a:off x="647699" y="3856268"/>
            <a:ext cx="7993063" cy="30777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buSzTx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516216" y="6331324"/>
            <a:ext cx="2311896" cy="4953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11027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3" name="think-cell Folie" r:id="rId6" imgW="399" imgH="399" progId="TCLayout.ActiveDocument.1">
                  <p:embed/>
                </p:oleObj>
              </mc:Choice>
              <mc:Fallback>
                <p:oleObj name="think-cell Folie" r:id="rId6" imgW="399" imgH="399" progId="TCLayout.ActiveDocument.1">
                  <p:embed/>
                  <p:pic>
                    <p:nvPicPr>
                      <p:cNvPr id="96" name="Objekt 95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Textfeld 100"/>
          <p:cNvSpPr txBox="1"/>
          <p:nvPr userDrawn="1"/>
        </p:nvSpPr>
        <p:spPr>
          <a:xfrm>
            <a:off x="3721104" y="2106613"/>
            <a:ext cx="5186365" cy="22826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           The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Group is formed by the union of two strong brands, 		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Gebo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Cermex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 Together, we are a leading provider of 	                           equipment and services for packaging liquid, food, home and 	                         personal care products in PET, can, glass and other materials.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With over 37,000 machines installed in more than 190 countries, we 	                   have nearly 170 years of experience, with a strong focus on  	                advanced systems, line engineering and innovation. Our 5,000+ 	              employees worldwide are passionate about providing complete solutions 	            that fulfil customer needs and boost the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of their lines, products	          and businesses. 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Delivering this level of performance requires that we continuously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understand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	    our customers’ challenges and commit to meeting their unique goals. We do this	 through dialogue, and by understanding the needs of their markets, production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value chains. We complement this by applying our strong technical knowledge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smart data analytics to support maximum lifetime productivity to its full potential.</a:t>
            </a:r>
          </a:p>
        </p:txBody>
      </p:sp>
      <p:sp>
        <p:nvSpPr>
          <p:cNvPr id="111" name="Textfeld 110"/>
          <p:cNvSpPr txBox="1"/>
          <p:nvPr userDrawn="1"/>
        </p:nvSpPr>
        <p:spPr>
          <a:xfrm>
            <a:off x="3721104" y="4547459"/>
            <a:ext cx="518636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800"/>
              </a:spcBef>
            </a:pP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 call it </a:t>
            </a: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 through Understanding.</a:t>
            </a:r>
            <a:endParaRPr lang="en-GB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9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457612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5" Type="http://schemas.openxmlformats.org/officeDocument/2006/relationships/vmlDrawing" Target="../drawings/vmlDrawing1.vml"/><Relationship Id="rId4" Type="http://schemas.openxmlformats.org/officeDocument/2006/relationships/theme" Target="../theme/theme1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oleObject" Target="../embeddings/oleObject5.bin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ags" Target="../tags/tag11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tags" Target="../tags/tag10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5.vml"/><Relationship Id="rId4" Type="http://schemas.openxmlformats.org/officeDocument/2006/relationships/slideLayout" Target="../slideLayouts/slideLayout7.xml"/><Relationship Id="rId9" Type="http://schemas.openxmlformats.org/officeDocument/2006/relationships/theme" Target="../theme/theme2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" name="Objekt 84" hidden="1"/>
          <p:cNvGraphicFramePr>
            <a:graphicFrameLocks noChangeAspect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217535328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9" name="think-cell Folie" r:id="rId8" imgW="399" imgH="399" progId="TCLayout.ActiveDocument.1">
                  <p:embed/>
                </p:oleObj>
              </mc:Choice>
              <mc:Fallback>
                <p:oleObj name="think-cell Folie" r:id="rId8" imgW="399" imgH="39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47700" y="334800"/>
            <a:ext cx="7994650" cy="46166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de-DE" noProof="1"/>
              <a:t>Titelmasterformat durch Klicken bearbeiten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47700" y="1485901"/>
            <a:ext cx="7993063" cy="44989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6" name="Footer Placeholder 3"/>
          <p:cNvSpPr txBox="1">
            <a:spLocks/>
          </p:cNvSpPr>
          <p:nvPr/>
        </p:nvSpPr>
        <p:spPr>
          <a:xfrm>
            <a:off x="1378446" y="6471704"/>
            <a:ext cx="3494546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i="0" u="none" strike="noStrike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HS126 – </a:t>
            </a:r>
            <a:r>
              <a:rPr lang="en-US" sz="900" b="0" i="0" u="none" strike="noStrike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New Manifold up to 6000 h for SF300 Fillers</a:t>
            </a:r>
            <a:r>
              <a:rPr lang="en-GB" sz="900" b="0" i="0" u="none" strike="noStrike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, </a:t>
            </a:r>
            <a:fld id="{AF6A7A01-F0BB-4441-BAB9-3E7CB064C4A1}" type="datetime4">
              <a:rPr lang="en-GB" sz="900" b="0" i="0" u="none" strike="noStrike" kern="1200" baseline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 July 2020</a:t>
            </a:fld>
            <a:endParaRPr lang="en-GB" sz="900" dirty="0">
              <a:solidFill>
                <a:schemeClr val="bg2"/>
              </a:solidFill>
            </a:endParaRPr>
          </a:p>
        </p:txBody>
      </p:sp>
      <p:sp>
        <p:nvSpPr>
          <p:cNvPr id="87" name="Slide Number Placeholder 4"/>
          <p:cNvSpPr txBox="1">
            <a:spLocks/>
          </p:cNvSpPr>
          <p:nvPr/>
        </p:nvSpPr>
        <p:spPr>
          <a:xfrm>
            <a:off x="647700" y="6471704"/>
            <a:ext cx="442429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dirty="0">
                <a:solidFill>
                  <a:schemeClr val="bg2"/>
                </a:solidFill>
              </a:rPr>
              <a:t>Page </a:t>
            </a:r>
            <a:fld id="{7873E190-40CF-412D-9604-1EFCEB1508B2}" type="slidenum">
              <a:rPr lang="en-GB" sz="900" smtClean="0">
                <a:solidFill>
                  <a:schemeClr val="bg2"/>
                </a:solidFill>
              </a:rPr>
              <a:pPr/>
              <a:t>‹#›</a:t>
            </a:fld>
            <a:endParaRPr lang="en-GB" sz="900" dirty="0">
              <a:solidFill>
                <a:schemeClr val="bg2"/>
              </a:solidFill>
            </a:endParaRPr>
          </a:p>
        </p:txBody>
      </p:sp>
      <p:grpSp>
        <p:nvGrpSpPr>
          <p:cNvPr id="88" name="Group 7"/>
          <p:cNvGrpSpPr>
            <a:grpSpLocks/>
          </p:cNvGrpSpPr>
          <p:nvPr/>
        </p:nvGrpSpPr>
        <p:grpSpPr bwMode="auto">
          <a:xfrm>
            <a:off x="7722394" y="6498640"/>
            <a:ext cx="921544" cy="252408"/>
            <a:chOff x="1005" y="1644"/>
            <a:chExt cx="3749" cy="1030"/>
          </a:xfrm>
        </p:grpSpPr>
        <p:sp>
          <p:nvSpPr>
            <p:cNvPr id="89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/>
              <a:endParaRPr lang="en-GB" sz="1800" dirty="0"/>
            </a:p>
          </p:txBody>
        </p:sp>
        <p:sp>
          <p:nvSpPr>
            <p:cNvPr id="90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/>
              <a:endParaRPr lang="en-GB" sz="1800" dirty="0"/>
            </a:p>
          </p:txBody>
        </p:sp>
        <p:sp>
          <p:nvSpPr>
            <p:cNvPr id="91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/>
              <a:endParaRPr lang="en-GB" sz="1800" dirty="0"/>
            </a:p>
          </p:txBody>
        </p:sp>
      </p:grpSp>
      <p:cxnSp>
        <p:nvCxnSpPr>
          <p:cNvPr id="49" name="Straight Connector 48"/>
          <p:cNvCxnSpPr/>
          <p:nvPr/>
        </p:nvCxnSpPr>
        <p:spPr>
          <a:xfrm>
            <a:off x="647700" y="6381750"/>
            <a:ext cx="7993063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SIPCMContentMarking" descr="{&quot;HashCode&quot;:238713050,&quot;Placement&quot;:&quot;Footer&quot;}">
            <a:extLst>
              <a:ext uri="{FF2B5EF4-FFF2-40B4-BE49-F238E27FC236}">
                <a16:creationId xmlns:a16="http://schemas.microsoft.com/office/drawing/2014/main" id="{1C0642F1-B198-4757-8ECB-57A9ADBDA7B5}"/>
              </a:ext>
            </a:extLst>
          </p:cNvPr>
          <p:cNvSpPr txBox="1"/>
          <p:nvPr userDrawn="1"/>
        </p:nvSpPr>
        <p:spPr>
          <a:xfrm>
            <a:off x="4240679" y="6624578"/>
            <a:ext cx="662642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900">
                <a:solidFill>
                  <a:srgbClr val="7F7F7F"/>
                </a:solidFill>
                <a:latin typeface="Arial" panose="020B0604020202020204" pitchFamily="34" charset="0"/>
              </a:rPr>
              <a:t>General</a:t>
            </a:r>
            <a:endParaRPr lang="en-GB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custDataLst>
      <p:tags r:id="rId6"/>
    </p:custDataLst>
    <p:extLst>
      <p:ext uri="{BB962C8B-B14F-4D97-AF65-F5344CB8AC3E}">
        <p14:creationId xmlns:p14="http://schemas.microsoft.com/office/powerpoint/2010/main" val="35793152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7" r:id="rId3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4988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2857" userDrawn="1">
          <p15:clr>
            <a:srgbClr val="F26B43"/>
          </p15:clr>
        </p15:guide>
        <p15:guide id="3" pos="408" userDrawn="1">
          <p15:clr>
            <a:srgbClr val="F26B43"/>
          </p15:clr>
        </p15:guide>
        <p15:guide id="4" pos="2993" userDrawn="1">
          <p15:clr>
            <a:srgbClr val="F26B43"/>
          </p15:clr>
        </p15:guide>
        <p15:guide id="5" pos="5443" userDrawn="1">
          <p15:clr>
            <a:srgbClr val="F26B43"/>
          </p15:clr>
        </p15:guide>
        <p15:guide id="6" orient="horz" pos="3770" userDrawn="1">
          <p15:clr>
            <a:srgbClr val="F26B43"/>
          </p15:clr>
        </p15:guide>
        <p15:guide id="9" pos="5556" userDrawn="1">
          <p15:clr>
            <a:srgbClr val="F26B43"/>
          </p15:clr>
        </p15:guide>
        <p15:guide id="10" orient="horz" pos="4020" userDrawn="1">
          <p15:clr>
            <a:srgbClr val="F26B43"/>
          </p15:clr>
        </p15:guide>
        <p15:guide id="11" pos="204" userDrawn="1">
          <p15:clr>
            <a:srgbClr val="F26B43"/>
          </p15:clr>
        </p15:guide>
        <p15:guide id="12" pos="292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" name="Objekt 84" hidden="1"/>
          <p:cNvGraphicFramePr>
            <a:graphicFrameLocks noChangeAspect="1"/>
          </p:cNvGraphicFramePr>
          <p:nvPr>
            <p:custDataLst>
              <p:tags r:id="rId1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9" name="think-cell Folie" r:id="rId13" imgW="399" imgH="399" progId="TCLayout.ActiveDocument.1">
                  <p:embed/>
                </p:oleObj>
              </mc:Choice>
              <mc:Fallback>
                <p:oleObj name="think-cell Folie" r:id="rId13" imgW="399" imgH="399" progId="TCLayout.ActiveDocument.1">
                  <p:embed/>
                  <p:pic>
                    <p:nvPicPr>
                      <p:cNvPr id="85" name="Objekt 84" hidden="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47700" y="334800"/>
            <a:ext cx="7994650" cy="46166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noProof="1"/>
              <a:t>Click to edit Master title style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47700" y="1485901"/>
            <a:ext cx="7993063" cy="44989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7" name="Slide Number Placeholder 4"/>
          <p:cNvSpPr txBox="1">
            <a:spLocks/>
          </p:cNvSpPr>
          <p:nvPr/>
        </p:nvSpPr>
        <p:spPr>
          <a:xfrm>
            <a:off x="647700" y="6471704"/>
            <a:ext cx="442429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dirty="0">
                <a:solidFill>
                  <a:schemeClr val="bg2"/>
                </a:solidFill>
              </a:rPr>
              <a:t>Page </a:t>
            </a:r>
            <a:fld id="{7873E190-40CF-412D-9604-1EFCEB1508B2}" type="slidenum">
              <a:rPr lang="en-GB" sz="900" smtClean="0">
                <a:solidFill>
                  <a:schemeClr val="bg2"/>
                </a:solidFill>
              </a:rPr>
              <a:pPr/>
              <a:t>‹#›</a:t>
            </a:fld>
            <a:endParaRPr lang="en-GB" sz="900" dirty="0">
              <a:solidFill>
                <a:schemeClr val="bg2"/>
              </a:solidFill>
            </a:endParaRPr>
          </a:p>
        </p:txBody>
      </p:sp>
      <p:cxnSp>
        <p:nvCxnSpPr>
          <p:cNvPr id="49" name="Straight Connector 48"/>
          <p:cNvCxnSpPr/>
          <p:nvPr userDrawn="1"/>
        </p:nvCxnSpPr>
        <p:spPr>
          <a:xfrm>
            <a:off x="647700" y="6381750"/>
            <a:ext cx="7993063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magine 11" descr="SidelLogoRGB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836" y="6483578"/>
            <a:ext cx="938152" cy="256947"/>
          </a:xfrm>
          <a:prstGeom prst="rect">
            <a:avLst/>
          </a:prstGeom>
        </p:spPr>
      </p:pic>
      <p:sp>
        <p:nvSpPr>
          <p:cNvPr id="9" name="Footer Placeholder 3"/>
          <p:cNvSpPr txBox="1">
            <a:spLocks/>
          </p:cNvSpPr>
          <p:nvPr userDrawn="1"/>
        </p:nvSpPr>
        <p:spPr>
          <a:xfrm>
            <a:off x="1378446" y="6471704"/>
            <a:ext cx="5509187" cy="1384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i="0" u="none" strike="noStrike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Title, </a:t>
            </a:r>
            <a:fld id="{AF6A7A01-F0BB-4441-BAB9-3E7CB064C4A1}" type="datetime4">
              <a:rPr lang="en-GB" sz="900" b="0" i="0" u="none" strike="noStrike" kern="1200" baseline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 July 2020</a:t>
            </a:fld>
            <a:r>
              <a:rPr lang="en-GB" sz="900" b="0" i="0" u="none" strike="noStrike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dirty="0">
                <a:solidFill>
                  <a:schemeClr val="accent5"/>
                </a:solidFill>
                <a:latin typeface="+mn-lt"/>
              </a:rPr>
              <a:t>[</a:t>
            </a:r>
            <a:r>
              <a:rPr lang="en-US" dirty="0">
                <a:solidFill>
                  <a:schemeClr val="accent5"/>
                </a:solidFill>
                <a:latin typeface="+mn-lt"/>
              </a:rPr>
              <a:t>Public / Internal / Restricted / Highly confidential]</a:t>
            </a:r>
            <a:endParaRPr lang="en-GB" sz="9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5" name="MSIPCMContentMarking" descr="{&quot;HashCode&quot;:238713050,&quot;Placement&quot;:&quot;Footer&quot;}">
            <a:extLst>
              <a:ext uri="{FF2B5EF4-FFF2-40B4-BE49-F238E27FC236}">
                <a16:creationId xmlns:a16="http://schemas.microsoft.com/office/drawing/2014/main" id="{781D8851-EC51-407D-A0D2-8C9F50646D04}"/>
              </a:ext>
            </a:extLst>
          </p:cNvPr>
          <p:cNvSpPr txBox="1"/>
          <p:nvPr userDrawn="1"/>
        </p:nvSpPr>
        <p:spPr>
          <a:xfrm>
            <a:off x="4240679" y="6624578"/>
            <a:ext cx="662642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900">
                <a:solidFill>
                  <a:srgbClr val="7F7F7F"/>
                </a:solidFill>
                <a:latin typeface="Arial" panose="020B0604020202020204" pitchFamily="34" charset="0"/>
              </a:rPr>
              <a:t>General</a:t>
            </a:r>
            <a:endParaRPr lang="fr-FR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custDataLst>
      <p:tags r:id="rId11"/>
    </p:custDataLst>
    <p:extLst>
      <p:ext uri="{BB962C8B-B14F-4D97-AF65-F5344CB8AC3E}">
        <p14:creationId xmlns:p14="http://schemas.microsoft.com/office/powerpoint/2010/main" val="29227713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4988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5">
          <p15:clr>
            <a:srgbClr val="F26B43"/>
          </p15:clr>
        </p15:guide>
        <p15:guide id="2" pos="2857">
          <p15:clr>
            <a:srgbClr val="F26B43"/>
          </p15:clr>
        </p15:guide>
        <p15:guide id="3" pos="408">
          <p15:clr>
            <a:srgbClr val="F26B43"/>
          </p15:clr>
        </p15:guide>
        <p15:guide id="4" pos="2993">
          <p15:clr>
            <a:srgbClr val="F26B43"/>
          </p15:clr>
        </p15:guide>
        <p15:guide id="5" pos="5443">
          <p15:clr>
            <a:srgbClr val="F26B43"/>
          </p15:clr>
        </p15:guide>
        <p15:guide id="6" orient="horz" pos="3770">
          <p15:clr>
            <a:srgbClr val="F26B43"/>
          </p15:clr>
        </p15:guide>
        <p15:guide id="7" pos="5556">
          <p15:clr>
            <a:srgbClr val="F26B43"/>
          </p15:clr>
        </p15:guide>
        <p15:guide id="8" orient="horz" pos="4020">
          <p15:clr>
            <a:srgbClr val="F26B43"/>
          </p15:clr>
        </p15:guide>
        <p15:guide id="9" pos="204">
          <p15:clr>
            <a:srgbClr val="F26B43"/>
          </p15:clr>
        </p15:guide>
        <p15:guide id="10" pos="29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tags" Target="../tags/tag28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2">
            <a:extLst>
              <a:ext uri="{FF2B5EF4-FFF2-40B4-BE49-F238E27FC236}">
                <a16:creationId xmlns:a16="http://schemas.microsoft.com/office/drawing/2014/main" id="{2E19AAFE-EC4B-423A-8D53-4C2ED301E626}"/>
              </a:ext>
            </a:extLst>
          </p:cNvPr>
          <p:cNvGrpSpPr>
            <a:grpSpLocks/>
          </p:cNvGrpSpPr>
          <p:nvPr/>
        </p:nvGrpSpPr>
        <p:grpSpPr bwMode="auto">
          <a:xfrm>
            <a:off x="649288" y="1770106"/>
            <a:ext cx="7991475" cy="4041776"/>
            <a:chOff x="650875" y="1906524"/>
            <a:chExt cx="7991475" cy="4042232"/>
          </a:xfrm>
        </p:grpSpPr>
        <p:sp>
          <p:nvSpPr>
            <p:cNvPr id="18" name="Rechteck 3">
              <a:extLst>
                <a:ext uri="{FF2B5EF4-FFF2-40B4-BE49-F238E27FC236}">
                  <a16:creationId xmlns:a16="http://schemas.microsoft.com/office/drawing/2014/main" id="{A92BAF22-7E27-4338-B58A-D9455D1A905A}"/>
                </a:ext>
              </a:extLst>
            </p:cNvPr>
            <p:cNvSpPr/>
            <p:nvPr/>
          </p:nvSpPr>
          <p:spPr>
            <a:xfrm>
              <a:off x="650875" y="1906525"/>
              <a:ext cx="3889375" cy="376280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FF6600"/>
                </a:buClr>
                <a:buSzTx/>
                <a:buFontTx/>
                <a:buNone/>
                <a:tabLst/>
                <a:defRPr/>
              </a:pPr>
              <a:r>
                <a:rPr kumimoji="0" lang="es-ES" sz="1400" b="1" i="0" u="none" strike="noStrike" cap="none" normalizeH="0" baseline="0" noProof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Arial"/>
                  <a:ea typeface="MS PGothic" pitchFamily="34" charset="-128"/>
                  <a:cs typeface="+mn-cs"/>
                </a:rPr>
                <a:t>VALOR Y VENTAJAS</a:t>
              </a:r>
            </a:p>
          </p:txBody>
        </p:sp>
        <p:sp>
          <p:nvSpPr>
            <p:cNvPr id="19" name="Rechteck 4">
              <a:extLst>
                <a:ext uri="{FF2B5EF4-FFF2-40B4-BE49-F238E27FC236}">
                  <a16:creationId xmlns:a16="http://schemas.microsoft.com/office/drawing/2014/main" id="{5E585D48-F3DB-4E93-8E70-B043BD57115E}"/>
                </a:ext>
              </a:extLst>
            </p:cNvPr>
            <p:cNvSpPr>
              <a:spLocks/>
            </p:cNvSpPr>
            <p:nvPr/>
          </p:nvSpPr>
          <p:spPr>
            <a:xfrm>
              <a:off x="650875" y="2282805"/>
              <a:ext cx="3889375" cy="36659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/>
            <a:lstStyle/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E64B00"/>
                </a:buClr>
                <a:buSzTx/>
                <a:buFont typeface="Wingdings" charset="2"/>
                <a:buChar char="§"/>
                <a:tabLst/>
                <a:defRPr/>
              </a:pPr>
              <a:endParaRPr kumimoji="0" lang="en-US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Rechteck 11">
              <a:extLst>
                <a:ext uri="{FF2B5EF4-FFF2-40B4-BE49-F238E27FC236}">
                  <a16:creationId xmlns:a16="http://schemas.microsoft.com/office/drawing/2014/main" id="{9F5EBA33-D4CA-4278-AFB6-6723CDB92BD1}"/>
                </a:ext>
              </a:extLst>
            </p:cNvPr>
            <p:cNvSpPr/>
            <p:nvPr/>
          </p:nvSpPr>
          <p:spPr>
            <a:xfrm>
              <a:off x="4752975" y="1906524"/>
              <a:ext cx="3889375" cy="388983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anchor="ctr"/>
            <a:lstStyle/>
            <a:p>
              <a:pPr marL="190500" marR="0" lvl="0" indent="-190500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E64B00"/>
                </a:buClr>
                <a:buSzTx/>
                <a:buFontTx/>
                <a:buNone/>
                <a:tabLst/>
                <a:defRPr/>
              </a:pPr>
              <a:r>
                <a:rPr kumimoji="0" lang="es-ES" sz="1400" b="1" i="0" u="none" strike="noStrike" cap="none" normalizeH="0" baseline="0" noProof="1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Arial" charset="0"/>
                  <a:ea typeface="+mn-ea"/>
                  <a:cs typeface="Arial" charset="0"/>
                </a:rPr>
                <a:t>DESCRIPCIÓN</a:t>
              </a:r>
            </a:p>
          </p:txBody>
        </p:sp>
        <p:sp>
          <p:nvSpPr>
            <p:cNvPr id="26" name="Rechteck 12">
              <a:extLst>
                <a:ext uri="{FF2B5EF4-FFF2-40B4-BE49-F238E27FC236}">
                  <a16:creationId xmlns:a16="http://schemas.microsoft.com/office/drawing/2014/main" id="{4A1CADD7-3DF9-44BB-8A2E-4AEFAD7EDE6C}"/>
                </a:ext>
              </a:extLst>
            </p:cNvPr>
            <p:cNvSpPr>
              <a:spLocks/>
            </p:cNvSpPr>
            <p:nvPr/>
          </p:nvSpPr>
          <p:spPr>
            <a:xfrm>
              <a:off x="4752975" y="2295508"/>
              <a:ext cx="3889375" cy="365324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/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E64B00"/>
                </a:buClr>
                <a:buSzTx/>
                <a:buFont typeface="Wingdings" charset="2"/>
                <a:buChar char="§"/>
                <a:tabLst/>
                <a:defRPr/>
              </a:pP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charset="-122"/>
                <a:cs typeface="+mn-cs"/>
              </a:endParaRPr>
            </a:p>
          </p:txBody>
        </p:sp>
      </p:grpSp>
      <p:graphicFrame>
        <p:nvGraphicFramePr>
          <p:cNvPr id="19458" name="Objekt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7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19458" name="Objekt 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6" name="Title 1"/>
          <p:cNvSpPr>
            <a:spLocks noGrp="1"/>
          </p:cNvSpPr>
          <p:nvPr>
            <p:ph type="title"/>
          </p:nvPr>
        </p:nvSpPr>
        <p:spPr>
          <a:xfrm>
            <a:off x="647700" y="334800"/>
            <a:ext cx="7993063" cy="923330"/>
          </a:xfrm>
        </p:spPr>
        <p:txBody>
          <a:bodyPr/>
          <a:lstStyle/>
          <a:p>
            <a:r>
              <a:rPr lang="es-ES" altLang="fr-FR" dirty="0"/>
              <a:t>Realizar el mantenimiento del equipo en </a:t>
            </a:r>
            <a:r>
              <a:rPr lang="es-ES" altLang="fr-FR"/>
              <a:t>cualquier momento</a:t>
            </a:r>
            <a:endParaRPr lang="fr-FR" altLang="fr-FR" dirty="0"/>
          </a:p>
        </p:txBody>
      </p:sp>
      <p:sp>
        <p:nvSpPr>
          <p:cNvPr id="19477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47700" y="1455466"/>
            <a:ext cx="7997825" cy="307975"/>
          </a:xfrm>
        </p:spPr>
        <p:txBody>
          <a:bodyPr/>
          <a:lstStyle/>
          <a:p>
            <a:r>
              <a:rPr lang="es-ES" dirty="0"/>
              <a:t>Kit de herramientas de mantenimiento</a:t>
            </a:r>
            <a:endParaRPr lang="fr-FR" altLang="fr-FR" dirty="0"/>
          </a:p>
        </p:txBody>
      </p:sp>
      <p:sp>
        <p:nvSpPr>
          <p:cNvPr id="19479" name="BainBulletsConfiguration" hidden="1"/>
          <p:cNvSpPr txBox="1">
            <a:spLocks noChangeArrowheads="1"/>
          </p:cNvSpPr>
          <p:nvPr/>
        </p:nvSpPr>
        <p:spPr bwMode="auto">
          <a:xfrm>
            <a:off x="12700" y="12700"/>
            <a:ext cx="0" cy="1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64B00"/>
              </a:buClr>
              <a:buSzTx/>
              <a:buFontTx/>
              <a:buNone/>
              <a:tabLst/>
              <a:defRPr/>
            </a:pPr>
            <a:endParaRPr kumimoji="0" lang="en-US" altLang="fr-FR" sz="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7700" y="2259384"/>
            <a:ext cx="3890963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00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s-ES" sz="1100" dirty="0"/>
              <a:t>Información precisa sobre el ajuste del dispositivo (tensión de la correa, nivelación, apriete de los pernos)</a:t>
            </a:r>
          </a:p>
          <a:p>
            <a:pPr marL="180000" indent="-1800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s-ES" sz="1100" dirty="0"/>
              <a:t>Mantenimiento impulsado por dispositivos acompañado de documentos.</a:t>
            </a:r>
          </a:p>
          <a:p>
            <a:pPr marL="180000" indent="-1800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s-ES" sz="1100" dirty="0"/>
              <a:t>La eficacia de precaución antes de que las piezas desgastadas puedan generar daños o averías.</a:t>
            </a:r>
          </a:p>
          <a:p>
            <a:pPr marL="180000" indent="-1800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s-ES" sz="1100" dirty="0"/>
              <a:t>La disponibilidad de la herramienta adecuada para cada medida permite el control exacto del estado de las piezas.</a:t>
            </a:r>
            <a:endParaRPr lang="en-GB" sz="11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44C1F8-6FC3-4515-B08E-1A90733BAFE7}"/>
              </a:ext>
            </a:extLst>
          </p:cNvPr>
          <p:cNvSpPr/>
          <p:nvPr/>
        </p:nvSpPr>
        <p:spPr>
          <a:xfrm>
            <a:off x="4751388" y="2259383"/>
            <a:ext cx="3889375" cy="2013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lvl="0" indent="-182563" eaLnBrk="0" hangingPunct="0">
              <a:spcBef>
                <a:spcPct val="45000"/>
              </a:spcBef>
              <a:buClr>
                <a:srgbClr val="E64B00"/>
              </a:buClr>
              <a:buFont typeface="Wingdings" pitchFamily="2" charset="2"/>
              <a:buChar char="§"/>
              <a:defRPr/>
            </a:pPr>
            <a:r>
              <a:rPr lang="es-ES" sz="1100" dirty="0">
                <a:solidFill>
                  <a:srgbClr val="000000"/>
                </a:solidFill>
              </a:rPr>
              <a:t>Conjunto completo dedicado con SOP &amp; CILT personalizado.</a:t>
            </a:r>
          </a:p>
          <a:p>
            <a:pPr marL="182563" lvl="0" indent="-182563" eaLnBrk="0" hangingPunct="0">
              <a:spcBef>
                <a:spcPct val="45000"/>
              </a:spcBef>
              <a:buClr>
                <a:srgbClr val="E64B00"/>
              </a:buClr>
              <a:buFont typeface="Wingdings" pitchFamily="2" charset="2"/>
              <a:buChar char="§"/>
              <a:defRPr/>
            </a:pPr>
            <a:r>
              <a:rPr lang="es-ES" sz="1100" dirty="0">
                <a:solidFill>
                  <a:srgbClr val="000000"/>
                </a:solidFill>
              </a:rPr>
              <a:t>Más de 20 herramientas, que incluyen: Medidor de tensión; Ayuda de alineación láser; Kit de 6-32 mm de llaves mecánicas; SE 6 "SAE y métrico; Calibre digital eléctrico; Calibre de tamaño fijo o ajustable;</a:t>
            </a:r>
          </a:p>
          <a:p>
            <a:pPr marL="182563" lvl="0" indent="-182563" eaLnBrk="0" hangingPunct="0">
              <a:spcBef>
                <a:spcPct val="45000"/>
              </a:spcBef>
              <a:buClr>
                <a:srgbClr val="E64B00"/>
              </a:buClr>
              <a:buFont typeface="Wingdings" pitchFamily="2" charset="2"/>
              <a:buChar char="§"/>
              <a:defRPr/>
            </a:pPr>
            <a:r>
              <a:rPr lang="es-ES" sz="1100" dirty="0">
                <a:solidFill>
                  <a:srgbClr val="000000"/>
                </a:solidFill>
              </a:rPr>
              <a:t>Manual de instrucciones dedicado con instrucciones de ajuste precisas.</a:t>
            </a:r>
          </a:p>
          <a:p>
            <a:pPr marL="182563" lvl="0" indent="-182563" eaLnBrk="0" hangingPunct="0">
              <a:spcBef>
                <a:spcPct val="45000"/>
              </a:spcBef>
              <a:buClr>
                <a:srgbClr val="E64B00"/>
              </a:buClr>
              <a:buFont typeface="Wingdings" pitchFamily="2" charset="2"/>
              <a:buChar char="§"/>
              <a:defRPr/>
            </a:pPr>
            <a:r>
              <a:rPr lang="es-ES" sz="1100" dirty="0">
                <a:solidFill>
                  <a:srgbClr val="000000"/>
                </a:solidFill>
              </a:rPr>
              <a:t>Disponible para todos los equipos instalados desde 2014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06BBC0F-0508-46AD-AB5E-3D988FC111DA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820" y="4297948"/>
            <a:ext cx="1272312" cy="144295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EEDB2B8-076A-400A-B7F5-29C04EFC546D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178" y="4297948"/>
            <a:ext cx="1434301" cy="1418194"/>
          </a:xfrm>
          <a:prstGeom prst="rect">
            <a:avLst/>
          </a:prstGeom>
        </p:spPr>
      </p:pic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51C3F1F3-37B8-43A1-B398-8B6FC73CF918}"/>
              </a:ext>
            </a:extLst>
          </p:cNvPr>
          <p:cNvSpPr txBox="1">
            <a:spLocks/>
          </p:cNvSpPr>
          <p:nvPr/>
        </p:nvSpPr>
        <p:spPr bwMode="auto">
          <a:xfrm>
            <a:off x="654843" y="5888724"/>
            <a:ext cx="79787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400"/>
              </a:spcBef>
              <a:buClr>
                <a:srgbClr val="E64B00"/>
              </a:buClr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2563" indent="-182563">
              <a:spcBef>
                <a:spcPts val="400"/>
              </a:spcBef>
              <a:buClr>
                <a:srgbClr val="E64B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57188" indent="-174625">
              <a:spcBef>
                <a:spcPts val="400"/>
              </a:spcBef>
              <a:buClr>
                <a:srgbClr val="E64B00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539750" indent="-182563">
              <a:spcBef>
                <a:spcPts val="400"/>
              </a:spcBef>
              <a:buClr>
                <a:srgbClr val="E64B00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14375" indent="-174625">
              <a:spcBef>
                <a:spcPts val="400"/>
              </a:spcBef>
              <a:buClr>
                <a:srgbClr val="E64B00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171575" indent="-174625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E64B00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28775" indent="-174625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E64B00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085975" indent="-174625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E64B00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43175" indent="-174625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E64B00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Tx/>
            </a:pPr>
            <a:r>
              <a:rPr lang="de-CH" altLang="fr-FR" sz="800" dirty="0">
                <a:solidFill>
                  <a:srgbClr val="000000"/>
                </a:solidFill>
              </a:rPr>
              <a:t>Valor: </a:t>
            </a:r>
            <a:r>
              <a:rPr lang="es-ES" sz="800" dirty="0">
                <a:solidFill>
                  <a:srgbClr val="000000"/>
                </a:solidFill>
              </a:rPr>
              <a:t>Mantenimiento</a:t>
            </a:r>
            <a:endParaRPr lang="de-CH" altLang="fr-FR" sz="800" dirty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  <a:buClrTx/>
            </a:pPr>
            <a:r>
              <a:rPr lang="de-CH" altLang="fr-FR" sz="800" dirty="0" err="1">
                <a:solidFill>
                  <a:srgbClr val="000000"/>
                </a:solidFill>
              </a:rPr>
              <a:t>Equipamento</a:t>
            </a:r>
            <a:r>
              <a:rPr lang="de-CH" altLang="fr-FR" sz="800" dirty="0">
                <a:solidFill>
                  <a:srgbClr val="000000"/>
                </a:solidFill>
              </a:rPr>
              <a:t>: </a:t>
            </a:r>
            <a:r>
              <a:rPr lang="en-US" sz="800" kern="0" dirty="0"/>
              <a:t>Pal/</a:t>
            </a:r>
            <a:r>
              <a:rPr lang="en-US" sz="800" kern="0" dirty="0" err="1"/>
              <a:t>Depal</a:t>
            </a:r>
            <a:r>
              <a:rPr lang="en-US" sz="800" kern="0" dirty="0"/>
              <a:t> (</a:t>
            </a:r>
            <a:r>
              <a:rPr lang="en-US" sz="800" kern="0" dirty="0" err="1"/>
              <a:t>Pr</a:t>
            </a:r>
            <a:r>
              <a:rPr lang="en-US" sz="800" kern="0" dirty="0"/>
              <a:t>) </a:t>
            </a:r>
            <a:endParaRPr lang="de-CH" altLang="fr-FR" sz="800" dirty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  <a:buClrTx/>
            </a:pPr>
            <a:r>
              <a:rPr lang="de-CH" altLang="fr-FR" sz="800" dirty="0" err="1">
                <a:solidFill>
                  <a:srgbClr val="000000"/>
                </a:solidFill>
              </a:rPr>
              <a:t>Código</a:t>
            </a:r>
            <a:r>
              <a:rPr lang="de-CH" altLang="fr-FR" sz="800" dirty="0">
                <a:solidFill>
                  <a:srgbClr val="000000"/>
                </a:solidFill>
              </a:rPr>
              <a:t> do </a:t>
            </a:r>
            <a:r>
              <a:rPr lang="de-CH" altLang="fr-FR" sz="800" dirty="0" err="1">
                <a:solidFill>
                  <a:srgbClr val="000000"/>
                </a:solidFill>
              </a:rPr>
              <a:t>catálogo</a:t>
            </a:r>
            <a:r>
              <a:rPr lang="de-CH" altLang="fr-FR" sz="800" dirty="0">
                <a:solidFill>
                  <a:srgbClr val="000000"/>
                </a:solidFill>
              </a:rPr>
              <a:t>: </a:t>
            </a:r>
            <a:r>
              <a:rPr lang="en-US" sz="800" kern="0" dirty="0"/>
              <a:t>EOL-028</a:t>
            </a:r>
            <a:endParaRPr lang="de-CH" altLang="fr-FR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683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3"/>
  <p:tag name="ARTICULATE_PROJECT_OPEN" val="0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NewSidel_Template_4x3_with add layouts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E-modele" id="{16C6E12C-1E21-48B3-BC3B-A4C11BF45D07}" vid="{56CFF798-9613-40F9-8F33-2A66BF195C2C}"/>
    </a:ext>
  </a:extLst>
</a:theme>
</file>

<file path=ppt/theme/theme2.xml><?xml version="1.0" encoding="utf-8"?>
<a:theme xmlns:a="http://schemas.openxmlformats.org/drawingml/2006/main" name="LIOMT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AD38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N-modele-new.potx" id="{63F86F24-1EED-41D3-90E6-59487835C019}" vid="{E4DD9F58-C7BE-4ED2-AAEB-88540AD62E8F}"/>
    </a:ext>
  </a:extLst>
</a:theme>
</file>

<file path=ppt/theme/theme3.xml><?xml version="1.0" encoding="utf-8"?>
<a:theme xmlns:a="http://schemas.openxmlformats.org/drawingml/2006/main" name="Larissa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3159</TotalTime>
  <Words>166</Words>
  <Application>Microsoft Office PowerPoint</Application>
  <PresentationFormat>On-screen Show (4:3)</PresentationFormat>
  <Paragraphs>15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MS PGothic</vt:lpstr>
      <vt:lpstr>宋体</vt:lpstr>
      <vt:lpstr>Arial</vt:lpstr>
      <vt:lpstr>Wingdings</vt:lpstr>
      <vt:lpstr>NewSidel_Template_4x3_with add layouts</vt:lpstr>
      <vt:lpstr>LIOMT</vt:lpstr>
      <vt:lpstr>think-cell Folie</vt:lpstr>
      <vt:lpstr>Realizar el mantenimiento del equipo en cualquier momento</vt:lpstr>
    </vt:vector>
  </TitlesOfParts>
  <Company>Sidel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an example  of a presentation title</dc:title>
  <dc:creator>FERROZZI, MARCELLO</dc:creator>
  <cp:lastModifiedBy>Sorega, Dan</cp:lastModifiedBy>
  <cp:revision>52</cp:revision>
  <dcterms:created xsi:type="dcterms:W3CDTF">2018-02-10T17:04:39Z</dcterms:created>
  <dcterms:modified xsi:type="dcterms:W3CDTF">2020-07-24T15:13:31Z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1F47552F-2D7C-4099-8EF3-419AFDBA81FA</vt:lpwstr>
  </property>
  <property fmtid="{D5CDD505-2E9C-101B-9397-08002B2CF9AE}" pid="3" name="ArticulatePath">
    <vt:lpwstr>Sidel_Template_4x3_opt</vt:lpwstr>
  </property>
  <property fmtid="{D5CDD505-2E9C-101B-9397-08002B2CF9AE}" pid="4" name="MSIP_Label_94480757-a570-4f64-84e7-c5b3ffe9d573_Enabled">
    <vt:lpwstr>True</vt:lpwstr>
  </property>
  <property fmtid="{D5CDD505-2E9C-101B-9397-08002B2CF9AE}" pid="5" name="MSIP_Label_94480757-a570-4f64-84e7-c5b3ffe9d573_SiteId">
    <vt:lpwstr>2390cbd1-e663-4321-bc93-ba298637ce52</vt:lpwstr>
  </property>
  <property fmtid="{D5CDD505-2E9C-101B-9397-08002B2CF9AE}" pid="6" name="MSIP_Label_94480757-a570-4f64-84e7-c5b3ffe9d573_Owner">
    <vt:lpwstr>254545@sidel.com</vt:lpwstr>
  </property>
  <property fmtid="{D5CDD505-2E9C-101B-9397-08002B2CF9AE}" pid="7" name="MSIP_Label_94480757-a570-4f64-84e7-c5b3ffe9d573_SetDate">
    <vt:lpwstr>2019-12-17T17:48:52.9866123Z</vt:lpwstr>
  </property>
  <property fmtid="{D5CDD505-2E9C-101B-9397-08002B2CF9AE}" pid="8" name="MSIP_Label_94480757-a570-4f64-84e7-c5b3ffe9d573_Name">
    <vt:lpwstr>General</vt:lpwstr>
  </property>
  <property fmtid="{D5CDD505-2E9C-101B-9397-08002B2CF9AE}" pid="9" name="MSIP_Label_94480757-a570-4f64-84e7-c5b3ffe9d573_Application">
    <vt:lpwstr>Microsoft Azure Information Protection</vt:lpwstr>
  </property>
  <property fmtid="{D5CDD505-2E9C-101B-9397-08002B2CF9AE}" pid="10" name="MSIP_Label_94480757-a570-4f64-84e7-c5b3ffe9d573_Extended_MSFT_Method">
    <vt:lpwstr>Automatic</vt:lpwstr>
  </property>
  <property fmtid="{D5CDD505-2E9C-101B-9397-08002B2CF9AE}" pid="11" name="MSIP_Label_e35bb0a3-90cf-41a8-939e-500b35438edf_Enabled">
    <vt:lpwstr>True</vt:lpwstr>
  </property>
  <property fmtid="{D5CDD505-2E9C-101B-9397-08002B2CF9AE}" pid="12" name="MSIP_Label_e35bb0a3-90cf-41a8-939e-500b35438edf_SiteId">
    <vt:lpwstr>2390cbd1-e663-4321-bc93-ba298637ce52</vt:lpwstr>
  </property>
  <property fmtid="{D5CDD505-2E9C-101B-9397-08002B2CF9AE}" pid="13" name="MSIP_Label_e35bb0a3-90cf-41a8-939e-500b35438edf_Owner">
    <vt:lpwstr>107200@sidel.com</vt:lpwstr>
  </property>
  <property fmtid="{D5CDD505-2E9C-101B-9397-08002B2CF9AE}" pid="14" name="MSIP_Label_e35bb0a3-90cf-41a8-939e-500b35438edf_SetDate">
    <vt:lpwstr>2017-09-26T14:43:53.5499116+02:00</vt:lpwstr>
  </property>
  <property fmtid="{D5CDD505-2E9C-101B-9397-08002B2CF9AE}" pid="15" name="MSIP_Label_e35bb0a3-90cf-41a8-939e-500b35438edf_Name">
    <vt:lpwstr>Sidel-Confidential</vt:lpwstr>
  </property>
  <property fmtid="{D5CDD505-2E9C-101B-9397-08002B2CF9AE}" pid="16" name="MSIP_Label_e35bb0a3-90cf-41a8-939e-500b35438edf_Application">
    <vt:lpwstr>Microsoft Azure Information Protection</vt:lpwstr>
  </property>
  <property fmtid="{D5CDD505-2E9C-101B-9397-08002B2CF9AE}" pid="17" name="MSIP_Label_e35bb0a3-90cf-41a8-939e-500b35438edf_Extended_MSFT_Method">
    <vt:lpwstr>Automatic</vt:lpwstr>
  </property>
  <property fmtid="{D5CDD505-2E9C-101B-9397-08002B2CF9AE}" pid="18" name="MSIP_Label_06263584-a2fa-494a-b6ac-a3eeadb86bd0_Enabled">
    <vt:lpwstr>True</vt:lpwstr>
  </property>
  <property fmtid="{D5CDD505-2E9C-101B-9397-08002B2CF9AE}" pid="19" name="MSIP_Label_06263584-a2fa-494a-b6ac-a3eeadb86bd0_SiteId">
    <vt:lpwstr>2390cbd1-e663-4321-bc93-ba298637ce52</vt:lpwstr>
  </property>
  <property fmtid="{D5CDD505-2E9C-101B-9397-08002B2CF9AE}" pid="20" name="MSIP_Label_06263584-a2fa-494a-b6ac-a3eeadb86bd0_Owner">
    <vt:lpwstr>107200@sidel.com</vt:lpwstr>
  </property>
  <property fmtid="{D5CDD505-2E9C-101B-9397-08002B2CF9AE}" pid="21" name="MSIP_Label_06263584-a2fa-494a-b6ac-a3eeadb86bd0_SetDate">
    <vt:lpwstr>2017-09-26T14:43:53.5499116+02:00</vt:lpwstr>
  </property>
  <property fmtid="{D5CDD505-2E9C-101B-9397-08002B2CF9AE}" pid="22" name="MSIP_Label_06263584-a2fa-494a-b6ac-a3eeadb86bd0_Name">
    <vt:lpwstr>Internal</vt:lpwstr>
  </property>
  <property fmtid="{D5CDD505-2E9C-101B-9397-08002B2CF9AE}" pid="23" name="MSIP_Label_06263584-a2fa-494a-b6ac-a3eeadb86bd0_Application">
    <vt:lpwstr>Microsoft Azure Information Protection</vt:lpwstr>
  </property>
  <property fmtid="{D5CDD505-2E9C-101B-9397-08002B2CF9AE}" pid="24" name="MSIP_Label_06263584-a2fa-494a-b6ac-a3eeadb86bd0_Extended_MSFT_Method">
    <vt:lpwstr>Automatic</vt:lpwstr>
  </property>
  <property fmtid="{D5CDD505-2E9C-101B-9397-08002B2CF9AE}" pid="25" name="Sensitivity">
    <vt:lpwstr>General Sidel-Confidential Internal</vt:lpwstr>
  </property>
</Properties>
</file>