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4"/>
  </p:notesMasterIdLst>
  <p:handoutMasterIdLst>
    <p:handoutMasterId r:id="rId5"/>
  </p:handoutMasterIdLst>
  <p:sldIdLst>
    <p:sldId id="376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75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762" y="-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20/07/2020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744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818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566253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73608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2676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973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1027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761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think-cell Folie" r:id="rId8" imgW="399" imgH="399" progId="TCLayout.ActiveDocument.1">
                  <p:embed/>
                </p:oleObj>
              </mc:Choice>
              <mc:Fallback>
                <p:oleObj name="think-cell Folie" r:id="rId8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3494546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HS126 – </a:t>
            </a:r>
            <a:r>
              <a:rPr lang="en-US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New Manifold up to 6000 h for SF300 Fillers</a:t>
            </a: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July 2020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C0642F1-B198-4757-8ECB-57A9ADBDA7B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GB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July 2020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781D8851-EC51-407D-A0D2-8C9F50646D04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92277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C2432EF4-1BEF-4857-887F-BB6AD3FC9B48}"/>
              </a:ext>
            </a:extLst>
          </p:cNvPr>
          <p:cNvGrpSpPr>
            <a:grpSpLocks/>
          </p:cNvGrpSpPr>
          <p:nvPr/>
        </p:nvGrpSpPr>
        <p:grpSpPr bwMode="auto">
          <a:xfrm>
            <a:off x="666283" y="1701825"/>
            <a:ext cx="7991475" cy="4127500"/>
            <a:chOff x="647700" y="1908175"/>
            <a:chExt cx="7991475" cy="3938588"/>
          </a:xfrm>
        </p:grpSpPr>
        <p:sp>
          <p:nvSpPr>
            <p:cNvPr id="18" name="Rechteck 3">
              <a:extLst>
                <a:ext uri="{FF2B5EF4-FFF2-40B4-BE49-F238E27FC236}">
                  <a16:creationId xmlns:a16="http://schemas.microsoft.com/office/drawing/2014/main" id="{54F89178-0D8A-4EB8-80CF-DDA3286D6B39}"/>
                </a:ext>
              </a:extLst>
            </p:cNvPr>
            <p:cNvSpPr/>
            <p:nvPr/>
          </p:nvSpPr>
          <p:spPr>
            <a:xfrm>
              <a:off x="647700" y="1908175"/>
              <a:ext cx="3889375" cy="39991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lvl="0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fr-FR" sz="1400" b="1" dirty="0">
                  <a:solidFill>
                    <a:srgbClr val="FFFFFF"/>
                  </a:solidFill>
                  <a:ea typeface="MS PGothic" pitchFamily="34" charset="-128"/>
                </a:rPr>
                <a:t>VALEUR ET AVANTAGES</a:t>
              </a:r>
            </a:p>
          </p:txBody>
        </p:sp>
        <p:sp>
          <p:nvSpPr>
            <p:cNvPr id="19" name="Rechteck 4">
              <a:extLst>
                <a:ext uri="{FF2B5EF4-FFF2-40B4-BE49-F238E27FC236}">
                  <a16:creationId xmlns:a16="http://schemas.microsoft.com/office/drawing/2014/main" id="{7B69FF86-CE7F-4388-ABB3-48E0D8AAA002}"/>
                </a:ext>
              </a:extLst>
            </p:cNvPr>
            <p:cNvSpPr>
              <a:spLocks/>
            </p:cNvSpPr>
            <p:nvPr/>
          </p:nvSpPr>
          <p:spPr>
            <a:xfrm>
              <a:off x="647700" y="2308093"/>
              <a:ext cx="3889375" cy="35386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182563" indent="-182563">
                <a:spcBef>
                  <a:spcPct val="45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GB" altLang="x-none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hteck 11">
              <a:extLst>
                <a:ext uri="{FF2B5EF4-FFF2-40B4-BE49-F238E27FC236}">
                  <a16:creationId xmlns:a16="http://schemas.microsoft.com/office/drawing/2014/main" id="{46F6B027-2934-4601-9A79-5790EE53A58F}"/>
                </a:ext>
              </a:extLst>
            </p:cNvPr>
            <p:cNvSpPr/>
            <p:nvPr/>
          </p:nvSpPr>
          <p:spPr>
            <a:xfrm>
              <a:off x="4749800" y="1908175"/>
              <a:ext cx="3889375" cy="39991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indent="-190500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de-CH" altLang="fr-FR" sz="14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DESCRIPTION</a:t>
              </a:r>
            </a:p>
          </p:txBody>
        </p:sp>
        <p:sp>
          <p:nvSpPr>
            <p:cNvPr id="26" name="Rechteck 12">
              <a:extLst>
                <a:ext uri="{FF2B5EF4-FFF2-40B4-BE49-F238E27FC236}">
                  <a16:creationId xmlns:a16="http://schemas.microsoft.com/office/drawing/2014/main" id="{CFB0BF5E-6465-43AE-A257-9A45740A8108}"/>
                </a:ext>
              </a:extLst>
            </p:cNvPr>
            <p:cNvSpPr>
              <a:spLocks/>
            </p:cNvSpPr>
            <p:nvPr/>
          </p:nvSpPr>
          <p:spPr>
            <a:xfrm>
              <a:off x="4749800" y="2305063"/>
              <a:ext cx="3889375" cy="3541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182563" lvl="1" indent="-182563">
                <a:spcBef>
                  <a:spcPts val="300"/>
                </a:spcBef>
                <a:buClr>
                  <a:srgbClr val="E64B00"/>
                </a:buClr>
                <a:buSzPct val="100000"/>
                <a:buFont typeface="Wingdings" charset="2"/>
                <a:buChar char="§"/>
                <a:tabLst>
                  <a:tab pos="2974975" algn="l"/>
                  <a:tab pos="3151188" algn="l"/>
                </a:tabLst>
                <a:defRPr/>
              </a:pPr>
              <a:endParaRPr lang="fr-FR" altLang="x-none" sz="1200" dirty="0">
                <a:solidFill>
                  <a:srgbClr val="000000"/>
                </a:solidFill>
                <a:ea typeface="MS PGothic" charset="-128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923330"/>
          </a:xfrm>
        </p:spPr>
        <p:txBody>
          <a:bodyPr/>
          <a:lstStyle/>
          <a:p>
            <a:r>
              <a:rPr lang="fr-FR" altLang="fr-FR" dirty="0"/>
              <a:t>Maitrisez la maintenance de votre équipement à tout moment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455466"/>
            <a:ext cx="7997825" cy="307975"/>
          </a:xfrm>
        </p:spPr>
        <p:txBody>
          <a:bodyPr/>
          <a:lstStyle/>
          <a:p>
            <a:r>
              <a:rPr lang="en-US" dirty="0" err="1"/>
              <a:t>Trousse</a:t>
            </a:r>
            <a:r>
              <a:rPr lang="en-US" dirty="0"/>
              <a:t> </a:t>
            </a:r>
            <a:r>
              <a:rPr lang="en-US" dirty="0" err="1"/>
              <a:t>d'outils</a:t>
            </a:r>
            <a:r>
              <a:rPr lang="en-US" dirty="0"/>
              <a:t> de maintenance</a:t>
            </a:r>
            <a:endParaRPr lang="fr-FR" altLang="fr-FR" dirty="0"/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Informations précises sur le réglage de l’équipement  (tension de la courroie, mise à niveau, serrage des boulons)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Mise a disposition de la documentation pour chaque appareil 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Détection des anomalies avant que les pièces usées ne provoquent des dommages ou des pannes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La disponibilité du bon outil pour chaque mesure permet un contrôle exact de l'état des pièces.</a:t>
            </a:r>
            <a:endParaRPr lang="en-GB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1388" y="2259383"/>
            <a:ext cx="3889375" cy="1675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100" dirty="0"/>
              <a:t>Ensemble complet avec SOP &amp; CILT personnalisé.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100" dirty="0"/>
              <a:t>Plus de 20 outils, dont: tensiomètre; Aide à l'alignement au laser; Kit 6-32 mm de clés mécaniques; SE 6 "SAE et métrique; calibre numérique électrique; calibre de taille fixe ou réglable;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100" dirty="0"/>
              <a:t>Manuel avec les instructions de réglage précises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100" dirty="0"/>
              <a:t>Disponible pour tous les équipements installés à partir de 2014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6BBC0F-0508-46AD-AB5E-3D988FC111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20" y="4297948"/>
            <a:ext cx="1272312" cy="1442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EDB2B8-076A-400A-B7F5-29C04EFC546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78" y="4297948"/>
            <a:ext cx="1434301" cy="1418194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EE2F7C1-7686-47EF-8107-A8BFF968D5B3}"/>
              </a:ext>
            </a:extLst>
          </p:cNvPr>
          <p:cNvSpPr txBox="1">
            <a:spLocks/>
          </p:cNvSpPr>
          <p:nvPr/>
        </p:nvSpPr>
        <p:spPr bwMode="auto">
          <a:xfrm>
            <a:off x="661988" y="5906691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Valeur : Maintenance</a:t>
            </a:r>
          </a:p>
          <a:p>
            <a:pPr lvl="0" fontAlgn="base">
              <a:spcAft>
                <a:spcPct val="0"/>
              </a:spcAft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Équipements : </a:t>
            </a:r>
            <a:r>
              <a:rPr lang="en-US" sz="800" kern="0" dirty="0"/>
              <a:t>Pal/</a:t>
            </a:r>
            <a:r>
              <a:rPr lang="en-US" sz="800" kern="0" dirty="0" err="1"/>
              <a:t>Depal</a:t>
            </a:r>
            <a:r>
              <a:rPr lang="en-US" sz="800" kern="0" dirty="0"/>
              <a:t> (</a:t>
            </a:r>
            <a:r>
              <a:rPr lang="en-US" sz="800" kern="0" dirty="0" err="1"/>
              <a:t>Pr</a:t>
            </a:r>
            <a:r>
              <a:rPr lang="en-US" sz="800" kern="0" dirty="0"/>
              <a:t>) </a:t>
            </a:r>
            <a:r>
              <a:rPr lang="en-US" altLang="it-IT" sz="800" kern="0" dirty="0">
                <a:solidFill>
                  <a:srgbClr val="000000"/>
                </a:solidFill>
                <a:ea typeface="ＭＳ Ｐゴシック"/>
              </a:rPr>
              <a:t> 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Code catalogue : </a:t>
            </a:r>
            <a:r>
              <a:rPr lang="en-US" sz="800" kern="0" dirty="0"/>
              <a:t>EOL-028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8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2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</TotalTime>
  <Words>145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Wingdings</vt:lpstr>
      <vt:lpstr>NewSidel_Template_4x3_with add layouts</vt:lpstr>
      <vt:lpstr>LIOMT</vt:lpstr>
      <vt:lpstr>think-cell Folie</vt:lpstr>
      <vt:lpstr>Maitrisez la maintenance de votre équipement à tout moment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51</cp:revision>
  <dcterms:created xsi:type="dcterms:W3CDTF">2018-02-10T17:04:39Z</dcterms:created>
  <dcterms:modified xsi:type="dcterms:W3CDTF">2020-07-20T14:52:44Z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