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3" r:id="rId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56391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48741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53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655" indent="-18288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6280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88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oleObject" Target="../embeddings/oleObject4.bin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/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think-cell Folie" r:id="rId5" imgW="12700" imgH="12700" progId="TCLayout.ActiveDocument.1">
                  <p:embed/>
                </p:oleObj>
              </mc:Choice>
              <mc:Fallback>
                <p:oleObj name="think-cell Folie" r:id="rId5" imgW="12700" imgH="12700" progId="TCLayout.ActiveDocument.1">
                  <p:embed/>
                  <p:pic>
                    <p:nvPicPr>
                      <p:cNvPr id="0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think-cell Folie" r:id="rId5" imgW="8890" imgH="8890" progId="TCLayout.ActiveDocument.1">
                  <p:embed/>
                </p:oleObj>
              </mc:Choice>
              <mc:Fallback>
                <p:oleObj name="think-cell Folie" r:id="rId5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/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think-cell Folie" r:id="rId7" imgW="8890" imgH="8890" progId="TCLayout.ActiveDocument.1">
                  <p:embed/>
                </p:oleObj>
              </mc:Choice>
              <mc:Fallback>
                <p:oleObj name="think-cell Folie" r:id="rId7" imgW="8890" imgH="8890" progId="TCLayout.ActiveDocument.1">
                  <p:embed/>
                  <p:pic>
                    <p:nvPicPr>
                      <p:cNvPr id="0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think-cell Folie" r:id="rId5" imgW="8890" imgH="8890" progId="TCLayout.ActiveDocument.1">
                  <p:embed/>
                </p:oleObj>
              </mc:Choice>
              <mc:Fallback>
                <p:oleObj name="think-cell Folie" r:id="rId5" imgW="8890" imgH="8890" progId="TCLayout.ActiveDocument.1">
                  <p:embed/>
                  <p:pic>
                    <p:nvPicPr>
                      <p:cNvPr id="0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/>
          <p:cNvSpPr txBox="1"/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/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think-cell Folie" r:id="rId26" imgW="8890" imgH="8890" progId="TCLayout.ActiveDocument.1">
                  <p:embed/>
                </p:oleObj>
              </mc:Choice>
              <mc:Fallback>
                <p:oleObj name="think-cell Folie" r:id="rId26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/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/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eb2a418a8ea22f3b247d0713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ABC41FB2-685C-40C1-A338-318EBE80AB19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505" indent="-179705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5305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705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1695" rtl="0" eaLnBrk="1" fontAlgn="auto" latinLnBrk="0" hangingPunct="1">
                <a:lnSpc>
                  <a:spcPct val="100000"/>
                </a:lnSpc>
                <a:spcBef>
                  <a:spcPts val="285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defRPr/>
              </a:pPr>
              <a:r>
                <a:rPr kumimoji="0" lang="zh-CN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panose="020B0604020202020204"/>
                  <a:ea typeface="宋体" panose="02010600030101010101" pitchFamily="34" charset="-128"/>
                  <a:cs typeface="+mn-cs"/>
                </a:rPr>
                <a:t>价值和益处</a:t>
              </a:r>
            </a:p>
          </p:txBody>
        </p:sp>
        <p:sp>
          <p:nvSpPr>
            <p:cNvPr id="22" name="Rechteck 4"/>
            <p:cNvSpPr/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15" marR="0" lvl="0" indent="-323215" algn="l" defTabSz="861695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defRPr/>
              </a:pPr>
              <a:endParaRPr kumimoji="0" lang="en-US" altLang="fr-FR" sz="113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705" marR="0" lvl="0" indent="-179705" algn="l" defTabSz="861695" rtl="0" eaLnBrk="1" fontAlgn="base" latinLnBrk="0" hangingPunct="1">
                <a:lnSpc>
                  <a:spcPct val="100000"/>
                </a:lnSpc>
                <a:spcBef>
                  <a:spcPts val="285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defRPr/>
              </a:pPr>
              <a:r>
                <a:rPr kumimoji="0" lang="zh-CN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描述</a:t>
              </a:r>
            </a:p>
          </p:txBody>
        </p:sp>
        <p:sp>
          <p:nvSpPr>
            <p:cNvPr id="24" name="Rechteck 12"/>
            <p:cNvSpPr/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15" marR="0" lvl="0" indent="-323215" algn="l" defTabSz="86169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defRPr/>
              </a:pPr>
              <a:endParaRPr kumimoji="0" lang="en-US" altLang="zh-CN" sz="113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think-cell Folie" r:id="rId4" imgW="12700" imgH="12700" progId="TCLayout.ActiveDocument.1">
                  <p:embed/>
                </p:oleObj>
              </mc:Choice>
              <mc:Fallback>
                <p:oleObj name="think-cell Folie" r:id="rId4" imgW="12700" imgH="12700" progId="TCLayout.ActiveDocument.1">
                  <p:embed/>
                  <p:pic>
                    <p:nvPicPr>
                      <p:cNvPr id="0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z="3200"/>
              <a:t>提高设备效率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9826"/>
            <a:ext cx="7539038" cy="288925"/>
          </a:xfrm>
        </p:spPr>
        <p:txBody>
          <a:bodyPr/>
          <a:lstStyle/>
          <a:p>
            <a:r>
              <a:rPr lang="zh-CN"/>
              <a:t>用于LINEAR / IBU的Robosmart进给系统</a:t>
            </a:r>
          </a:p>
        </p:txBody>
      </p:sp>
      <p:sp>
        <p:nvSpPr>
          <p:cNvPr id="19478" name="Text Placeholder 2"/>
          <p:cNvSpPr txBox="1"/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880" indent="-182880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505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880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sz="800" dirty="0"/>
              <a:t>价值：</a:t>
            </a:r>
            <a:r>
              <a:rPr lang="zh-CN" sz="800" dirty="0">
                <a:solidFill>
                  <a:srgbClr val="000000"/>
                </a:solidFill>
              </a:rPr>
              <a:t>提高生产效率</a:t>
            </a:r>
            <a:r>
              <a:rPr lang="zh-CN" sz="800" dirty="0"/>
              <a:t>和灵活性</a:t>
            </a:r>
          </a:p>
          <a:p>
            <a:r>
              <a:rPr lang="zh-CN" sz="800" dirty="0"/>
              <a:t>设备：码垛/卸跺设备</a:t>
            </a:r>
          </a:p>
          <a:p>
            <a:r>
              <a:rPr lang="zh-CN" sz="800" dirty="0"/>
              <a:t>产品目录代码</a:t>
            </a:r>
            <a:r>
              <a:rPr lang="fr-FR" altLang="zh-CN" sz="800"/>
              <a:t>: EOL</a:t>
            </a:r>
            <a:r>
              <a:rPr lang="zh-CN" sz="800" dirty="0"/>
              <a:t>010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38922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zh-CN" sz="1000" b="1"/>
              <a:t>生产效率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可在同一个循环内执行多次包装抓取，进一步提高性能，确保提高生产速度、准确度、效率和包装质量。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r>
              <a:rPr lang="zh-CN" sz="1000" b="1"/>
              <a:t>灵活生产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满足频繁换型需要的理想设备。可不受数量限制创建各种码垛模式。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如果是新码垛模式，安装软件即可，而无需机械停机。转动包装而不会发生撞击。噪音低。减低维护成本： 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fr-FR" sz="1000" dirty="0"/>
          </a:p>
          <a:p>
            <a:pPr>
              <a:buClr>
                <a:schemeClr val="accent4"/>
              </a:buClr>
            </a:pPr>
            <a:r>
              <a:rPr lang="zh-CN" sz="1000" b="1"/>
              <a:t>质量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Flat Top台确保垛层成形期间包装的稳定性，特别是对轻质包装。 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757021" y="2087143"/>
            <a:ext cx="389225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000" dirty="0">
                <a:latin typeface="+mj-lt"/>
              </a:rPr>
              <a:t>ROBOSMART</a:t>
            </a:r>
            <a:r>
              <a:rPr lang="zh-CN" sz="1000" dirty="0">
                <a:latin typeface="+mj-lt"/>
              </a:rPr>
              <a:t> </a:t>
            </a:r>
            <a:r>
              <a:rPr lang="zh-CN" sz="1000" dirty="0"/>
              <a:t>™ 进给系统包括调节皮带、Flat Top台、机械臂（1 - 2个或更多，用于垛层成形），一个扁链台（用于垛层推送站）。  </a:t>
            </a:r>
          </a:p>
          <a:p>
            <a:r>
              <a:rPr lang="zh-CN" sz="1000" dirty="0"/>
              <a:t>机器人夹具头执行垛层成形（定位和转动）。</a:t>
            </a:r>
          </a:p>
          <a:p>
            <a:endParaRPr lang="it-IT" sz="1000" dirty="0"/>
          </a:p>
          <a:p>
            <a:r>
              <a:rPr sz="1000" dirty="0"/>
              <a:t>ROBOSMART</a:t>
            </a:r>
            <a:r>
              <a:rPr lang="zh-CN" sz="1000" dirty="0"/>
              <a:t>™ 进给系统采取正向包装输送，包装不会发生撞击，即便在进给包装质量不佳的情况下，也可确保准确且高度可重复的移动。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79705" marR="0" lvl="0" indent="-17970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9705" indent="-179705"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79705" marR="0" lvl="0" indent="-17970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9705" marR="0" lvl="0" indent="-17970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9705" marR="0" lvl="0" indent="-17970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9705" marR="0" lvl="0" indent="-17970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7" name="Picture 1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15" y="3749041"/>
            <a:ext cx="2814418" cy="1769704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SimSun</vt:lpstr>
      <vt:lpstr>SimSun</vt:lpstr>
      <vt:lpstr>Arial</vt:lpstr>
      <vt:lpstr>Wingdings</vt:lpstr>
      <vt:lpstr>NewSidel_Template_4x3_with add layouts</vt:lpstr>
      <vt:lpstr>think-cell Folie</vt:lpstr>
      <vt:lpstr>提高设备效率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64</cp:revision>
  <cp:lastPrinted>2017-09-01T14:01:00Z</cp:lastPrinted>
  <dcterms:created xsi:type="dcterms:W3CDTF">2017-07-10T14:51:00Z</dcterms:created>
  <dcterms:modified xsi:type="dcterms:W3CDTF">2019-06-26T12:04:04Z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KSOProductBuildVer">
    <vt:lpwstr>1033-10.2.0.7635</vt:lpwstr>
  </property>
  <property fmtid="{D5CDD505-2E9C-101B-9397-08002B2CF9AE}" pid="5" name="MSIP_Label_94480757-a570-4f64-84e7-c5b3ffe9d573_Enabled">
    <vt:lpwstr>True</vt:lpwstr>
  </property>
  <property fmtid="{D5CDD505-2E9C-101B-9397-08002B2CF9AE}" pid="6" name="MSIP_Label_94480757-a570-4f64-84e7-c5b3ffe9d573_SiteId">
    <vt:lpwstr>2390cbd1-e663-4321-bc93-ba298637ce52</vt:lpwstr>
  </property>
  <property fmtid="{D5CDD505-2E9C-101B-9397-08002B2CF9AE}" pid="7" name="MSIP_Label_94480757-a570-4f64-84e7-c5b3ffe9d573_Ref">
    <vt:lpwstr>https://api.informationprotection.azure.com/api/2390cbd1-e663-4321-bc93-ba298637ce52</vt:lpwstr>
  </property>
  <property fmtid="{D5CDD505-2E9C-101B-9397-08002B2CF9AE}" pid="8" name="MSIP_Label_94480757-a570-4f64-84e7-c5b3ffe9d573_Owner">
    <vt:lpwstr>107200@sidel.com</vt:lpwstr>
  </property>
  <property fmtid="{D5CDD505-2E9C-101B-9397-08002B2CF9AE}" pid="9" name="MSIP_Label_94480757-a570-4f64-84e7-c5b3ffe9d573_SetDate">
    <vt:lpwstr>2019-06-26T13:49:36.6477607+02:00</vt:lpwstr>
  </property>
  <property fmtid="{D5CDD505-2E9C-101B-9397-08002B2CF9AE}" pid="10" name="MSIP_Label_94480757-a570-4f64-84e7-c5b3ffe9d573_Name">
    <vt:lpwstr>General</vt:lpwstr>
  </property>
  <property fmtid="{D5CDD505-2E9C-101B-9397-08002B2CF9AE}" pid="11" name="MSIP_Label_94480757-a570-4f64-84e7-c5b3ffe9d573_Application">
    <vt:lpwstr>Microsoft Azure Information Protection</vt:lpwstr>
  </property>
  <property fmtid="{D5CDD505-2E9C-101B-9397-08002B2CF9AE}" pid="12" name="MSIP_Label_94480757-a570-4f64-84e7-c5b3ffe9d573_Extended_MSFT_Method">
    <vt:lpwstr>Automatic</vt:lpwstr>
  </property>
  <property fmtid="{D5CDD505-2E9C-101B-9397-08002B2CF9AE}" pid="13" name="Sensitivity">
    <vt:lpwstr>General</vt:lpwstr>
  </property>
</Properties>
</file>