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3"/>
  </p:notesMasterIdLst>
  <p:handoutMasterIdLst>
    <p:handoutMasterId r:id="rId4"/>
  </p:handoutMasterIdLst>
  <p:sldIdLst>
    <p:sldId id="337" r:id="rId2"/>
  </p:sldIdLst>
  <p:sldSz cx="9144000" cy="6858000" type="screen4x3"/>
  <p:notesSz cx="6808788" cy="9940925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04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994" y="86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26/06/2019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9C59B24C-EB43-46D8-BEEE-EE94525D8B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>
                        <a:extLst>
                          <a:ext uri="{FF2B5EF4-FFF2-40B4-BE49-F238E27FC236}">
                            <a16:creationId xmlns:a16="http://schemas.microsoft.com/office/drawing/2014/main" id="{9C59B24C-EB43-46D8-BEEE-EE94525D8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A10C7-D71D-4C11-9CE2-F9B94E8A0ACE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2AB926E4-4BEB-4A3D-A11F-A4A1CC37785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28396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727136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13139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49597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35493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1680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71634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024365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32264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231454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>
            <a:extLst>
              <a:ext uri="{FF2B5EF4-FFF2-40B4-BE49-F238E27FC236}">
                <a16:creationId xmlns:a16="http://schemas.microsoft.com/office/drawing/2014/main" id="{58CC21B4-4357-4C4A-8EB9-63D9313463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>
            <a:extLst>
              <a:ext uri="{FF2B5EF4-FFF2-40B4-BE49-F238E27FC236}">
                <a16:creationId xmlns:a16="http://schemas.microsoft.com/office/drawing/2014/main" id="{E414036E-70A7-46DB-9200-9ED435728FF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7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>
                        <a:extLst>
                          <a:ext uri="{FF2B5EF4-FFF2-40B4-BE49-F238E27FC236}">
                            <a16:creationId xmlns:a16="http://schemas.microsoft.com/office/drawing/2014/main" id="{E414036E-70A7-46DB-9200-9ED435728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06226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6662603A-E5E5-4962-A7E9-98BDF8B03E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4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6662603A-E5E5-4962-A7E9-98BDF8B03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E6DB0-F588-451A-B056-CBF8C8421A80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5C8E0-CDDA-436A-91F8-C903D03A3F22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0BC799A-8D74-4531-A751-1F5C1F94675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632B269-EC55-43A6-952B-13604E47FF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20F7B84-FBA2-4A84-B9DD-0564F18058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BE63E81-0CDD-456E-8361-F2A4B06956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F425AE-0637-4A5C-8AD8-E3594A43B828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6CB09F99-8107-4563-8E3E-E25C954CA8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5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6CB09F99-8107-4563-8E3E-E25C954CA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54096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>
            <a:extLst>
              <a:ext uri="{FF2B5EF4-FFF2-40B4-BE49-F238E27FC236}">
                <a16:creationId xmlns:a16="http://schemas.microsoft.com/office/drawing/2014/main" id="{48B6064E-DAF9-4F78-9201-6C88827D9E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>
            <a:extLst>
              <a:ext uri="{FF2B5EF4-FFF2-40B4-BE49-F238E27FC236}">
                <a16:creationId xmlns:a16="http://schemas.microsoft.com/office/drawing/2014/main" id="{4D273C6C-C475-42C8-ABFB-284B2C0B04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1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>
                        <a:extLst>
                          <a:ext uri="{FF2B5EF4-FFF2-40B4-BE49-F238E27FC236}">
                            <a16:creationId xmlns:a16="http://schemas.microsoft.com/office/drawing/2014/main" id="{4D273C6C-C475-42C8-ABFB-284B2C0B04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>
            <a:extLst>
              <a:ext uri="{FF2B5EF4-FFF2-40B4-BE49-F238E27FC236}">
                <a16:creationId xmlns:a16="http://schemas.microsoft.com/office/drawing/2014/main" id="{61AB32D3-B720-4DC5-B705-6C82C84A97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>
            <a:extLst>
              <a:ext uri="{FF2B5EF4-FFF2-40B4-BE49-F238E27FC236}">
                <a16:creationId xmlns:a16="http://schemas.microsoft.com/office/drawing/2014/main" id="{10DA50E8-C7BC-433D-A6BF-6F60B11230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8C12912-820C-4F4F-BEA8-F8FDF7C6A82B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32974938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>
            <a:extLst>
              <a:ext uri="{FF2B5EF4-FFF2-40B4-BE49-F238E27FC236}">
                <a16:creationId xmlns:a16="http://schemas.microsoft.com/office/drawing/2014/main" id="{48704EED-52D7-483F-A682-D0920044116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5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4" hidden="1">
                        <a:extLst>
                          <a:ext uri="{FF2B5EF4-FFF2-40B4-BE49-F238E27FC236}">
                            <a16:creationId xmlns:a16="http://schemas.microsoft.com/office/drawing/2014/main" id="{48704EED-52D7-483F-A682-D092004411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771F7E-2490-4E30-BFEE-C46CA516DED6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1963516-7834-4B15-A3B2-1CD7AC2CE8FE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9C6B3849-CB19-4810-AADE-A14757B1210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17B92-63CB-46C9-9B85-84BF03D4C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id="{92A88D7E-6700-4C58-88EE-D301A85357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3763BD11-036F-4534-B914-C4A35B2C8D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A1EC13-EE16-4407-B4EF-554B89E85401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4960648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A92EE19B-D156-4648-9083-1F2106C13D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1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A92EE19B-D156-4648-9083-1F2106C13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4946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24586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1872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87899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80054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34347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19893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79365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>
            <a:extLst>
              <a:ext uri="{FF2B5EF4-FFF2-40B4-BE49-F238E27FC236}">
                <a16:creationId xmlns:a16="http://schemas.microsoft.com/office/drawing/2014/main" id="{B8A9B5B2-5923-4D69-AB90-2ABF7B3567C2}"/>
              </a:ext>
            </a:extLst>
          </p:cNvPr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5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B8A9B5B2-5923-4D69-AB90-2ABF7B35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>
            <a:extLst>
              <a:ext uri="{FF2B5EF4-FFF2-40B4-BE49-F238E27FC236}">
                <a16:creationId xmlns:a16="http://schemas.microsoft.com/office/drawing/2014/main" id="{0220E04D-68E9-4630-A6AC-59890C31C4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>
            <a:extLst>
              <a:ext uri="{FF2B5EF4-FFF2-40B4-BE49-F238E27FC236}">
                <a16:creationId xmlns:a16="http://schemas.microsoft.com/office/drawing/2014/main" id="{ACE36F5B-6D5D-465C-BE53-91F27D8F5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49171E63-CC51-4789-BEE3-958295FA299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DCBF4421-BC20-4B06-8993-F5D78731DFBF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E1E3A287-ED78-4D1E-A18A-0BE8D3F1EBB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>
              <a:extLst>
                <a:ext uri="{FF2B5EF4-FFF2-40B4-BE49-F238E27FC236}">
                  <a16:creationId xmlns:a16="http://schemas.microsoft.com/office/drawing/2014/main" id="{0407AA08-BE11-49DC-A916-452F9D8F63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>
              <a:extLst>
                <a:ext uri="{FF2B5EF4-FFF2-40B4-BE49-F238E27FC236}">
                  <a16:creationId xmlns:a16="http://schemas.microsoft.com/office/drawing/2014/main" id="{27694F50-8847-46CC-AF63-73280E80F2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>
              <a:extLst>
                <a:ext uri="{FF2B5EF4-FFF2-40B4-BE49-F238E27FC236}">
                  <a16:creationId xmlns:a16="http://schemas.microsoft.com/office/drawing/2014/main" id="{949AC342-91C7-45CA-A7BE-8C03F49B8D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24772F-1776-41B6-B35F-9D0063217E83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a5784816b30b4fb3ceacc7ee" descr="{&quot;HashCode&quot;:-1488328267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B77A006C-5419-4544-95A1-49068A92421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7698777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  <p:sldLayoutId id="2147483715" r:id="rId17"/>
    <p:sldLayoutId id="2147483716" r:id="rId18"/>
    <p:sldLayoutId id="2147483717" r:id="rId19"/>
    <p:sldLayoutId id="2147483718" r:id="rId20"/>
    <p:sldLayoutId id="2147483719" r:id="rId21"/>
    <p:sldLayoutId id="2147483720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8.emf"/><Relationship Id="rId2" Type="http://schemas.openxmlformats.org/officeDocument/2006/relationships/tags" Target="../tags/tag1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51885" y="1685387"/>
            <a:ext cx="7997390" cy="4035528"/>
            <a:chOff x="650875" y="1906363"/>
            <a:chExt cx="7991475" cy="4042393"/>
          </a:xfrm>
        </p:grpSpPr>
        <p:sp>
          <p:nvSpPr>
            <p:cNvPr id="21" name="Rechteck 3"/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defTabSz="862049">
                <a:spcBef>
                  <a:spcPts val="283"/>
                </a:spcBef>
                <a:buClr>
                  <a:srgbClr val="FF6600"/>
                </a:buClr>
                <a:defRPr/>
              </a:pPr>
              <a:r>
                <a:rPr lang="pt-BR" sz="1400" b="1">
                  <a:solidFill>
                    <a:srgbClr val="FFFFFF"/>
                  </a:solidFill>
                  <a:latin typeface="Arial"/>
                  <a:ea typeface="MS PGothic" pitchFamily="34" charset="-128"/>
                </a:rPr>
                <a:t>VALOR E VANTAGENS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indent="-323268" defTabSz="862049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13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179593" indent="-179593" defTabSz="862049" fontAlgn="base">
                <a:spcBef>
                  <a:spcPts val="283"/>
                </a:spcBef>
                <a:buClr>
                  <a:srgbClr val="E64B00"/>
                </a:buClr>
                <a:defRPr/>
              </a:pPr>
              <a:r>
                <a:rPr lang="pt-BR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DESCRIÇÃO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indent="-323268" defTabSz="862049" fontAlgn="base"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zh-CN" sz="1131" dirty="0">
                <a:solidFill>
                  <a:srgbClr val="000000"/>
                </a:solidFill>
                <a:latin typeface="Arial"/>
                <a:ea typeface="宋体" charset="-122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63040" y="197654"/>
          <a:ext cx="1496" cy="1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7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040" y="197654"/>
                        <a:ext cx="1496" cy="14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000"/>
              <a:t>Melhorar o desempenho produtivo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3540" y="1376606"/>
            <a:ext cx="7539038" cy="288925"/>
          </a:xfrm>
        </p:spPr>
        <p:txBody>
          <a:bodyPr/>
          <a:lstStyle/>
          <a:p>
            <a:r>
              <a:rPr lang="pt-BR" sz="1800" dirty="0"/>
              <a:t>Correia MCC modular de dosagem de entrada 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51885" y="5803857"/>
            <a:ext cx="7522349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t-BR" sz="800" dirty="0"/>
              <a:t>Valor: Eficiência, manutenção</a:t>
            </a:r>
          </a:p>
          <a:p>
            <a:r>
              <a:rPr lang="pt-BR" sz="800" dirty="0"/>
              <a:t>Equipamento: </a:t>
            </a:r>
            <a:r>
              <a:rPr lang="pt-BR" sz="800" dirty="0" err="1"/>
              <a:t>Pal</a:t>
            </a:r>
            <a:r>
              <a:rPr lang="pt-BR" sz="800" dirty="0"/>
              <a:t>/</a:t>
            </a:r>
            <a:r>
              <a:rPr lang="pt-BR" sz="800" dirty="0" err="1"/>
              <a:t>Depal</a:t>
            </a:r>
            <a:r>
              <a:rPr lang="pt-BR" sz="800" dirty="0"/>
              <a:t> </a:t>
            </a:r>
          </a:p>
          <a:p>
            <a:r>
              <a:rPr lang="pt-BR" sz="800" dirty="0"/>
              <a:t>Código do catálogo</a:t>
            </a:r>
            <a:r>
              <a:rPr lang="pt-BR" sz="800"/>
              <a:t>: EOL021</a:t>
            </a:r>
            <a:endParaRPr lang="pt-BR" sz="800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273516" y="208130"/>
            <a:ext cx="65" cy="15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862049" fontAlgn="base"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defRPr/>
            </a:pPr>
            <a:endParaRPr lang="en-US" altLang="fr-FR" sz="1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1885" y="2073869"/>
            <a:ext cx="389225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200"/>
              <a:t>Reduza o tempo de manutenção com procedimento agilizado de troca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200"/>
              <a:t>Maior controle da posição da embalagem, sincronização uniforme e melhor controle do tempo e velocidade de entrada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200"/>
              <a:t>Configuração de dosagem fina graças a novos motores propulsores sem escovas para as correias 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200"/>
              <a:t>A configuração de troca é mais rápida e estável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7021" y="2087143"/>
            <a:ext cx="389225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200" dirty="0"/>
              <a:t>O sistema de dosagem de entrada, originalmente com a esteira de borracha Habasit, é substituído pela nova correia modular MCC e um controle mais preciso com servomotores sem escovas.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200" dirty="0"/>
              <a:t>Facilita o acesso à correia e a manutenção: não é preciso desmontar totalmente a esteira nem os rolos.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200" dirty="0"/>
              <a:t>Disponível em IBH, IBP. IBU. IDU, IDV, IEU, IEV, IFU, IGU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1534BE1-2AF0-429F-9626-564F5233B7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5228" y="4026135"/>
            <a:ext cx="1243868" cy="159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3">
            <a:extLst>
              <a:ext uri="{FF2B5EF4-FFF2-40B4-BE49-F238E27FC236}">
                <a16:creationId xmlns:a16="http://schemas.microsoft.com/office/drawing/2014/main" id="{A07D9EF4-DB4A-4AB4-850D-24B3312951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299" y="4026135"/>
            <a:ext cx="1308733" cy="161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CasellaDiTesto 1">
            <a:extLst>
              <a:ext uri="{FF2B5EF4-FFF2-40B4-BE49-F238E27FC236}">
                <a16:creationId xmlns:a16="http://schemas.microsoft.com/office/drawing/2014/main" id="{B7496DEB-2E86-469D-9073-2AD815843377}"/>
              </a:ext>
            </a:extLst>
          </p:cNvPr>
          <p:cNvSpPr txBox="1"/>
          <p:nvPr/>
        </p:nvSpPr>
        <p:spPr>
          <a:xfrm>
            <a:off x="3325388" y="4561714"/>
            <a:ext cx="9501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/>
              <a:t>Esteira Habasit</a:t>
            </a:r>
          </a:p>
        </p:txBody>
      </p:sp>
      <p:sp>
        <p:nvSpPr>
          <p:cNvPr id="26" name="CasellaDiTesto 1">
            <a:extLst>
              <a:ext uri="{FF2B5EF4-FFF2-40B4-BE49-F238E27FC236}">
                <a16:creationId xmlns:a16="http://schemas.microsoft.com/office/drawing/2014/main" id="{E7A2FE19-099D-44CE-8AF4-3F116A2C7A6E}"/>
              </a:ext>
            </a:extLst>
          </p:cNvPr>
          <p:cNvSpPr txBox="1"/>
          <p:nvPr/>
        </p:nvSpPr>
        <p:spPr>
          <a:xfrm>
            <a:off x="7557548" y="4488804"/>
            <a:ext cx="950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/>
              <a:t>Correia MCC modular</a:t>
            </a:r>
          </a:p>
        </p:txBody>
      </p:sp>
    </p:spTree>
    <p:extLst>
      <p:ext uri="{BB962C8B-B14F-4D97-AF65-F5344CB8AC3E}">
        <p14:creationId xmlns:p14="http://schemas.microsoft.com/office/powerpoint/2010/main" val="36779298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157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SimSun</vt:lpstr>
      <vt:lpstr>Arial</vt:lpstr>
      <vt:lpstr>Wingdings</vt:lpstr>
      <vt:lpstr>NewSidel_Template_4x3_with add layouts</vt:lpstr>
      <vt:lpstr>think-cell Folie</vt:lpstr>
      <vt:lpstr>Melhorar o desempenho produtivo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29</cp:revision>
  <cp:lastPrinted>2017-09-01T14:01:41Z</cp:lastPrinted>
  <dcterms:created xsi:type="dcterms:W3CDTF">2017-07-10T14:51:51Z</dcterms:created>
  <dcterms:modified xsi:type="dcterms:W3CDTF">2019-06-26T14:17:46Z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107200@sidel.com</vt:lpwstr>
  </property>
  <property fmtid="{D5CDD505-2E9C-101B-9397-08002B2CF9AE}" pid="8" name="MSIP_Label_94480757-a570-4f64-84e7-c5b3ffe9d573_SetDate">
    <vt:lpwstr>2019-06-26T16:17:46.0235607+02:00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