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"/>
  </p:notesMasterIdLst>
  <p:handoutMasterIdLst>
    <p:handoutMasterId r:id="rId4"/>
  </p:handoutMasterIdLst>
  <p:sldIdLst>
    <p:sldId id="336" r:id="rId2"/>
  </p:sldIdLst>
  <p:sldSz cx="9144000" cy="6858000" type="screen4x3"/>
  <p:notesSz cx="6808788" cy="9940925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94" y="86"/>
      </p:cViewPr>
      <p:guideLst>
        <p:guide orient="horz" pos="2160"/>
        <p:guide pos="2880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918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915988"/>
            <a:ext cx="4513262" cy="3386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1596" y="4563048"/>
            <a:ext cx="5945597" cy="463230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580287"/>
          </a:xfrm>
        </p:spPr>
        <p:txBody>
          <a:bodyPr/>
          <a:lstStyle>
            <a:lvl1pPr>
              <a:defRPr sz="377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1" y="2156103"/>
            <a:ext cx="6408737" cy="145039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88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6" y="6559239"/>
            <a:ext cx="892873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914942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3259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66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3"/>
            <a:ext cx="7993064" cy="338554"/>
          </a:xfrm>
        </p:spPr>
        <p:txBody>
          <a:bodyPr>
            <a:noAutofit/>
          </a:bodyPr>
          <a:lstStyle>
            <a:lvl1pPr>
              <a:defRPr sz="2169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8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2507780"/>
            <a:ext cx="7993063" cy="11605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77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700" y="3856268"/>
            <a:ext cx="7993063" cy="2900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1885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48477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6" y="6559239"/>
            <a:ext cx="892873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1" y="2106614"/>
            <a:ext cx="5186365" cy="2162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848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848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1" y="4547459"/>
            <a:ext cx="5186365" cy="14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54"/>
              </a:spcBef>
            </a:pPr>
            <a:r>
              <a:rPr lang="en-GB" sz="94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94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697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8434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think-cell Folie" r:id="rId11" imgW="399" imgH="399" progId="TCLayout.ActiveDocument.1">
                  <p:embed/>
                </p:oleObj>
              </mc:Choice>
              <mc:Fallback>
                <p:oleObj name="think-cell Folie" r:id="rId11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1"/>
            <a:ext cx="7994650" cy="4353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1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9719"/>
            <a:ext cx="899285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862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8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848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862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June 2019</a:t>
            </a:fld>
            <a:endParaRPr lang="en-GB" sz="848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1" y="6479719"/>
            <a:ext cx="480901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848" smtClean="0">
                <a:solidFill>
                  <a:schemeClr val="bg2"/>
                </a:solidFill>
              </a:rPr>
              <a:pPr/>
              <a:t>‹#›</a:t>
            </a:fld>
            <a:endParaRPr lang="en-GB" sz="848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1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9" y="6497904"/>
            <a:ext cx="918759" cy="257596"/>
          </a:xfrm>
          <a:prstGeom prst="rect">
            <a:avLst/>
          </a:prstGeom>
        </p:spPr>
      </p:pic>
      <p:sp>
        <p:nvSpPr>
          <p:cNvPr id="4" name="MSIPCMc17a4dc185c162eb9ab25b58" descr="{&quot;HashCode&quot;:-1488328267,&quot;Placement&quot;:&quot;Footer&quot;,&quot;Top&quot;:521.6203,&quot;Left&quot;:333.911743,&quot;SlideWidth&quot;:720,&quot;SlideHeight&quot;:540}">
            <a:extLst>
              <a:ext uri="{FF2B5EF4-FFF2-40B4-BE49-F238E27FC236}">
                <a16:creationId xmlns:a16="http://schemas.microsoft.com/office/drawing/2014/main" id="{534A984E-D5A0-4299-95BA-BF6736385167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12667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sldNum="0" hdr="0" dt="0"/>
  <p:txStyles>
    <p:titleStyle>
      <a:lvl1pPr algn="l" defTabSz="862049" rtl="0" eaLnBrk="1" latinLnBrk="0" hangingPunct="1">
        <a:spcBef>
          <a:spcPct val="0"/>
        </a:spcBef>
        <a:buNone/>
        <a:defRPr sz="2829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None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167621" indent="-167621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336738" indent="-169117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504359" indent="-167621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673475" indent="-169117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2370634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6pPr>
      <a:lvl7pPr marL="2801658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7pPr>
      <a:lvl8pPr marL="3232682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8pPr>
      <a:lvl9pPr marL="3663707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2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049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073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097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121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146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17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19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51885" y="1685387"/>
            <a:ext cx="7997390" cy="4035528"/>
            <a:chOff x="650875" y="1906363"/>
            <a:chExt cx="7991475" cy="4042393"/>
          </a:xfrm>
        </p:grpSpPr>
        <p:sp>
          <p:nvSpPr>
            <p:cNvPr id="21" name="Rechteck 3"/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 anchor="ctr"/>
            <a:lstStyle/>
            <a:p>
              <a:pPr defTabSz="862049">
                <a:spcBef>
                  <a:spcPts val="283"/>
                </a:spcBef>
                <a:buClr>
                  <a:srgbClr val="FF6600"/>
                </a:buClr>
                <a:defRPr/>
              </a:pPr>
              <a:r>
                <a:rPr lang="de-DE" sz="1400" b="1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NUTZEN UND VORTEILE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/>
            <a:lstStyle/>
            <a:p>
              <a:pPr marL="323268" indent="-323268" defTabSz="862049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13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 anchor="ctr"/>
            <a:lstStyle/>
            <a:p>
              <a:pPr marL="179593" indent="-179593" defTabSz="862049" fontAlgn="base">
                <a:spcBef>
                  <a:spcPts val="283"/>
                </a:spcBef>
                <a:buClr>
                  <a:srgbClr val="E64B00"/>
                </a:buClr>
                <a:defRPr/>
              </a:pPr>
              <a:r>
                <a:rPr lang="de-DE" sz="1400" b="1" noProof="1">
                  <a:solidFill>
                    <a:srgbClr val="FFFFFF"/>
                  </a:solidFill>
                  <a:latin typeface="Arial" charset="0"/>
                  <a:cs typeface="Arial" charset="0"/>
                </a:rPr>
                <a:t>BESCHREIBUNG</a:t>
              </a: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/>
            <a:lstStyle/>
            <a:p>
              <a:pPr marL="323268" indent="-323268" defTabSz="862049" fontAlgn="base"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zh-CN" sz="1131" dirty="0">
                <a:solidFill>
                  <a:srgbClr val="000000"/>
                </a:solidFill>
                <a:latin typeface="Arial"/>
                <a:ea typeface="宋体" charset="-122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3040" y="197654"/>
          <a:ext cx="1496" cy="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0" y="197654"/>
                        <a:ext cx="1496" cy="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51885" y="493173"/>
            <a:ext cx="8152938" cy="492443"/>
          </a:xfrm>
        </p:spPr>
        <p:txBody>
          <a:bodyPr/>
          <a:lstStyle/>
          <a:p>
            <a:r>
              <a:rPr lang="de-DE" sz="3200" dirty="0"/>
              <a:t>Weniger Ausfallzeiten, mehr Produktivität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4" y="1392863"/>
            <a:ext cx="7522349" cy="285887"/>
          </a:xfrm>
        </p:spPr>
        <p:txBody>
          <a:bodyPr/>
          <a:lstStyle/>
          <a:p>
            <a:r>
              <a:rPr lang="de-DE" sz="1800" dirty="0"/>
              <a:t>Elektronische Vereinzelung am Einlauf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51885" y="5803857"/>
            <a:ext cx="7522349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800" dirty="0"/>
              <a:t>Nutzen: Effizienz, Wartung</a:t>
            </a:r>
          </a:p>
          <a:p>
            <a:r>
              <a:rPr lang="de-DE" sz="800" dirty="0"/>
              <a:t>Ausstattung: Pal/</a:t>
            </a:r>
            <a:r>
              <a:rPr lang="de-DE" sz="800" dirty="0" err="1"/>
              <a:t>Depal</a:t>
            </a:r>
            <a:r>
              <a:rPr lang="de-DE" sz="800" dirty="0"/>
              <a:t> </a:t>
            </a:r>
          </a:p>
          <a:p>
            <a:r>
              <a:rPr lang="de-DE" sz="800" dirty="0"/>
              <a:t>Katalog-Code</a:t>
            </a:r>
            <a:r>
              <a:rPr lang="de-DE" sz="800"/>
              <a:t>: EOL024</a:t>
            </a:r>
            <a:endParaRPr lang="de-DE" sz="800" dirty="0"/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273516" y="208130"/>
            <a:ext cx="65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62049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endParaRPr lang="en-US" altLang="fr-FR" sz="1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885" y="2073869"/>
            <a:ext cx="3892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Vereinfachte Wartung. Wartungsfreie Rollen und schnellere Austauschverfahren der Teile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Verbesserte Stabilität und schonendere Handhabung der Packungen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Konfiguration mit bürstenlosen Motoren für max. Flexibilität und </a:t>
            </a:r>
            <a:r>
              <a:rPr lang="de-DE" sz="1200" dirty="0" err="1"/>
              <a:t>elektron</a:t>
            </a:r>
            <a:r>
              <a:rPr lang="de-DE" sz="1200" dirty="0"/>
              <a:t>. Packungsvereinzelung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Optimierung der Maschinengeschwindigkeit, </a:t>
            </a:r>
            <a:r>
              <a:rPr lang="de-DE" sz="1200" dirty="0" err="1"/>
              <a:t>weni-ger</a:t>
            </a:r>
            <a:r>
              <a:rPr lang="de-DE" sz="1200" dirty="0"/>
              <a:t> Maschinenstopps durch Lagenbildungsfehler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57021" y="2087143"/>
            <a:ext cx="4047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Reihenbildung und Drehung der Packungen mit reibungsarmer Kunststoffkette und elektronischer Vereinzelung (keine Abstandhalter, verbesserte Packungsüberwachung, optimierte Geschwindigkeit)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Konfiguration mit bürstenlosen Motoren für maximale Flexibilität und </a:t>
            </a:r>
            <a:r>
              <a:rPr lang="de-DE" sz="1200" dirty="0" err="1"/>
              <a:t>elektron</a:t>
            </a:r>
            <a:r>
              <a:rPr lang="de-DE" sz="1200" dirty="0"/>
              <a:t>. Vereinzelung der Packungen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Verfügbar auf allen IBP Kombi-Palettierern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642134E-1F0F-4AD6-A08F-5F15C516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66" y="3726472"/>
            <a:ext cx="2461738" cy="174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AD35BC2-0824-4557-A147-2066B65BB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66" y="3744217"/>
            <a:ext cx="2502577" cy="176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77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GeboCermex_Template_4x3_v10_FINAL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GeboCermex_Template_4x3_v10_FINAL.potx" id="{40843EB2-E077-49DA-961C-E3E6AA04AB3C}" vid="{D02E4197-38B6-451C-BC78-F167F6199CD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SimSun</vt:lpstr>
      <vt:lpstr>Arial</vt:lpstr>
      <vt:lpstr>Wingdings</vt:lpstr>
      <vt:lpstr>1_NewGeboCermex_Template_4x3_v10_FINAL</vt:lpstr>
      <vt:lpstr>think-cell Folie</vt:lpstr>
      <vt:lpstr>Weniger Ausfallzeiten, mehr Produktivität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Arial, 40 pt</dc:title>
  <dc:creator>Cardarelli, Francesca</dc:creator>
  <cp:lastModifiedBy>Sorega, Dan</cp:lastModifiedBy>
  <cp:revision>33</cp:revision>
  <cp:lastPrinted>2017-09-01T14:01:41Z</cp:lastPrinted>
  <dcterms:created xsi:type="dcterms:W3CDTF">2017-07-10T14:51:51Z</dcterms:created>
  <dcterms:modified xsi:type="dcterms:W3CDTF">2019-06-26T14:50:33Z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Ref">
    <vt:lpwstr>https://api.informationprotection.azure.com/api/2390cbd1-e663-4321-bc93-ba298637ce52</vt:lpwstr>
  </property>
  <property fmtid="{D5CDD505-2E9C-101B-9397-08002B2CF9AE}" pid="7" name="MSIP_Label_94480757-a570-4f64-84e7-c5b3ffe9d573_Owner">
    <vt:lpwstr>107200@sidel.com</vt:lpwstr>
  </property>
  <property fmtid="{D5CDD505-2E9C-101B-9397-08002B2CF9AE}" pid="8" name="MSIP_Label_94480757-a570-4f64-84e7-c5b3ffe9d573_SetDate">
    <vt:lpwstr>2019-06-26T16:44:59.7619607+02:00</vt:lpwstr>
  </property>
  <property fmtid="{D5CDD505-2E9C-101B-9397-08002B2CF9AE}" pid="9" name="MSIP_Label_94480757-a570-4f64-84e7-c5b3ffe9d573_Name">
    <vt:lpwstr>General</vt:lpwstr>
  </property>
  <property fmtid="{D5CDD505-2E9C-101B-9397-08002B2CF9AE}" pid="10" name="MSIP_Label_94480757-a570-4f64-84e7-c5b3ffe9d573_Application">
    <vt:lpwstr>Microsoft Azure Information Protection</vt:lpwstr>
  </property>
  <property fmtid="{D5CDD505-2E9C-101B-9397-08002B2CF9AE}" pid="11" name="MSIP_Label_94480757-a570-4f64-84e7-c5b3ffe9d573_Extended_MSFT_Method">
    <vt:lpwstr>Automatic</vt:lpwstr>
  </property>
  <property fmtid="{D5CDD505-2E9C-101B-9397-08002B2CF9AE}" pid="12" name="Sensitivity">
    <vt:lpwstr>General</vt:lpwstr>
  </property>
</Properties>
</file>