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notesMasterIdLst>
    <p:notesMasterId r:id="rId3"/>
  </p:notesMasterIdLst>
  <p:handoutMasterIdLst>
    <p:handoutMasterId r:id="rId4"/>
  </p:handoutMasterIdLst>
  <p:sldIdLst>
    <p:sldId id="336" r:id="rId2"/>
  </p:sldIdLst>
  <p:sldSz cx="9144000" cy="6858000" type="screen4x3"/>
  <p:notesSz cx="6808788" cy="9940925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26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4" autoAdjust="0"/>
    <p:restoredTop sz="94660"/>
  </p:normalViewPr>
  <p:slideViewPr>
    <p:cSldViewPr snapToGrid="0" showGuides="1">
      <p:cViewPr varScale="1">
        <p:scale>
          <a:sx n="84" d="100"/>
          <a:sy n="84" d="100"/>
        </p:scale>
        <p:origin x="994" y="86"/>
      </p:cViewPr>
      <p:guideLst>
        <p:guide orient="horz" pos="2160"/>
        <p:guide pos="2880"/>
        <p:guide pos="26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9918"/>
    </p:cViewPr>
  </p:sorterViewPr>
  <p:notesViewPr>
    <p:cSldViewPr snapToGrid="0">
      <p:cViewPr>
        <p:scale>
          <a:sx n="125" d="100"/>
          <a:sy n="125" d="100"/>
        </p:scale>
        <p:origin x="-1932" y="2016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notesMaster" Target="notesMasters/notesMaster1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de-DE" dirty="0"/>
              <a:t>Header</a:t>
            </a:r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E4A28-8FCA-4B67-B71F-4BF329E9D0A8}" type="datetimeFigureOut">
              <a:rPr lang="en-GB" smtClean="0"/>
              <a:t>26/06/2019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de-DE" dirty="0" err="1"/>
              <a:t>Footer</a:t>
            </a:r>
            <a:endParaRPr lang="en-GB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56195-1E08-4783-B4AA-F0F0BB98C8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8775302"/>
      </p:ext>
    </p:extLst>
  </p:cSld>
  <p:clrMap bg1="dk1" tx1="lt1" bg2="dk2" tx2="lt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dirty="0"/>
              <a:t>Header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6EF99F-C35D-4FF2-845E-FCCC5818ED60}" type="datetimeFigureOut">
              <a:rPr lang="en-GB" smtClean="0"/>
              <a:t>26/06/2019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915988"/>
            <a:ext cx="4513262" cy="33861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31596" y="4563048"/>
            <a:ext cx="5945597" cy="463230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dirty="0"/>
              <a:t>Footer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733B7-1873-49FD-B258-2C7BB301EFB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9245064"/>
      </p:ext>
    </p:extLst>
  </p:cSld>
  <p:clrMap bg1="dk1" tx1="lt1" bg2="dk2" tx2="lt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17621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541338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715963" indent="-174625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898525" indent="-182563" algn="l" defTabSz="914400" rtl="0" eaLnBrk="1" latinLnBrk="0" hangingPunct="1">
      <a:buClr>
        <a:schemeClr val="accent4"/>
      </a:buClr>
      <a:buFont typeface="Wingdings" panose="05000000000000000000" pitchFamily="2" charset="2"/>
      <a:buChar char="§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7" Type="http://schemas.openxmlformats.org/officeDocument/2006/relationships/image" Target="../media/image5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image" Target="../media/image6.png"/><Relationship Id="rId2" Type="http://schemas.openxmlformats.org/officeDocument/2006/relationships/tags" Target="../tags/tag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slide"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" name="Objekt 83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4" name="Objekt 8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47700" y="599647"/>
            <a:ext cx="8058150" cy="580287"/>
          </a:xfrm>
        </p:spPr>
        <p:txBody>
          <a:bodyPr/>
          <a:lstStyle>
            <a:lvl1pPr>
              <a:defRPr sz="3771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Title of presentation</a:t>
            </a:r>
          </a:p>
        </p:txBody>
      </p:sp>
      <p:sp>
        <p:nvSpPr>
          <p:cNvPr id="7" name="Textplatzhalter 6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47701" y="2156103"/>
            <a:ext cx="6408737" cy="1450397"/>
          </a:xfrm>
        </p:spPr>
        <p:txBody>
          <a:bodyPr>
            <a:spAutoFit/>
          </a:bodyPr>
          <a:lstStyle>
            <a:lvl1pPr>
              <a:spcBef>
                <a:spcPts val="0"/>
              </a:spcBef>
              <a:defRPr sz="1885" b="0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GB" dirty="0"/>
              <a:t>Subtitle (optional)</a:t>
            </a:r>
            <a:br>
              <a:rPr lang="en-GB" dirty="0"/>
            </a:br>
            <a:r>
              <a:rPr lang="en-GB" dirty="0"/>
              <a:t>Presenter &lt;Name&gt;</a:t>
            </a:r>
            <a:br>
              <a:rPr lang="en-GB" dirty="0"/>
            </a:br>
            <a:r>
              <a:rPr lang="en-GB" dirty="0"/>
              <a:t>Location, Date/Month/Year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[</a:t>
            </a:r>
            <a:r>
              <a:rPr lang="en-US" dirty="0"/>
              <a:t>Public / Internal / Restricted / Highly confidential]</a:t>
            </a:r>
            <a:endParaRPr lang="en-GB" dirty="0"/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79149425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" name="Objekt 82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83" name="Objekt 8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" name="Titel 83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732590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10" name="Inhaltsplatzhalter 9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3" cy="4498974"/>
          </a:xfrm>
        </p:spPr>
        <p:txBody>
          <a:bodyPr/>
          <a:lstStyle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6655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-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47701" y="334801"/>
            <a:ext cx="7993063" cy="435376"/>
          </a:xfrm>
        </p:spPr>
        <p:txBody>
          <a:bodyPr/>
          <a:lstStyle/>
          <a:p>
            <a:r>
              <a:rPr lang="en-GB" noProof="1"/>
              <a:t>Click to edit master title style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47701" y="864163"/>
            <a:ext cx="7993064" cy="338554"/>
          </a:xfrm>
        </p:spPr>
        <p:txBody>
          <a:bodyPr>
            <a:noAutofit/>
          </a:bodyPr>
          <a:lstStyle>
            <a:lvl1pPr>
              <a:defRPr sz="2169" b="1"/>
            </a:lvl1pPr>
          </a:lstStyle>
          <a:p>
            <a:pPr lvl="0"/>
            <a:r>
              <a:rPr lang="en-GB" dirty="0"/>
              <a:t>Subheading</a:t>
            </a:r>
          </a:p>
        </p:txBody>
      </p:sp>
      <p:sp>
        <p:nvSpPr>
          <p:cNvPr id="9" name="Inhaltsplatzhalter 8"/>
          <p:cNvSpPr>
            <a:spLocks noGrp="1"/>
          </p:cNvSpPr>
          <p:nvPr>
            <p:ph sz="quarter" idx="11" hasCustomPrompt="1"/>
          </p:nvPr>
        </p:nvSpPr>
        <p:spPr>
          <a:xfrm>
            <a:off x="647701" y="1485901"/>
            <a:ext cx="7993064" cy="4498974"/>
          </a:xfrm>
        </p:spPr>
        <p:txBody>
          <a:bodyPr/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5882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er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"/>
            </p:custDataLst>
            <p:extLst/>
          </p:nvPr>
        </p:nvGraphicFramePr>
        <p:xfrm>
          <a:off x="1590" y="1590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think-cell Folie" r:id="rId5" imgW="270" imgH="270" progId="TCLayout.ActiveDocument.1">
                  <p:embed/>
                </p:oleObj>
              </mc:Choice>
              <mc:Fallback>
                <p:oleObj name="think-cell Foli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90" y="1590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2"/>
          <p:cNvSpPr>
            <a:spLocks noGrp="1" noChangeArrowheads="1"/>
          </p:cNvSpPr>
          <p:nvPr>
            <p:ph type="ctrTitle" hasCustomPrompt="1"/>
          </p:nvPr>
        </p:nvSpPr>
        <p:spPr bwMode="gray">
          <a:xfrm>
            <a:off x="647700" y="2507780"/>
            <a:ext cx="7993063" cy="116057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77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1"/>
              <a:t>Click to edit </a:t>
            </a:r>
            <a:br>
              <a:rPr lang="en-GB" noProof="1"/>
            </a:br>
            <a:r>
              <a:rPr lang="en-GB" noProof="1"/>
              <a:t>master title style</a:t>
            </a:r>
            <a:endParaRPr lang="en-GB" noProof="0" dirty="0"/>
          </a:p>
        </p:txBody>
      </p:sp>
      <p:sp>
        <p:nvSpPr>
          <p:cNvPr id="16" name="Rectangle 3"/>
          <p:cNvSpPr>
            <a:spLocks noGrp="1" noChangeArrowheads="1"/>
          </p:cNvSpPr>
          <p:nvPr>
            <p:ph type="subTitle" idx="1" hasCustomPrompt="1"/>
          </p:nvPr>
        </p:nvSpPr>
        <p:spPr bwMode="gray">
          <a:xfrm>
            <a:off x="647700" y="3856268"/>
            <a:ext cx="7993063" cy="290079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buSzTx/>
              <a:defRPr sz="1885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7484777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6" name="Objekt 95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think-cell Folie" r:id="rId5" imgW="399" imgH="399" progId="TCLayout.ActiveDocument.1">
                  <p:embed/>
                </p:oleObj>
              </mc:Choice>
              <mc:Fallback>
                <p:oleObj name="think-cell Folie" r:id="rId5" imgW="399" imgH="399" progId="TCLayout.ActiveDocument.1">
                  <p:embed/>
                  <p:pic>
                    <p:nvPicPr>
                      <p:cNvPr id="96" name="Objekt 9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1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Slide Number Placeholder 4"/>
          <p:cNvSpPr txBox="1">
            <a:spLocks/>
          </p:cNvSpPr>
          <p:nvPr userDrawn="1"/>
        </p:nvSpPr>
        <p:spPr>
          <a:xfrm>
            <a:off x="657226" y="6559239"/>
            <a:ext cx="892873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b="1" dirty="0">
                <a:solidFill>
                  <a:schemeClr val="accent4"/>
                </a:solidFill>
              </a:rPr>
              <a:t>gebocermex.com</a:t>
            </a:r>
          </a:p>
        </p:txBody>
      </p:sp>
      <p:sp>
        <p:nvSpPr>
          <p:cNvPr id="9" name="Textfeld 100"/>
          <p:cNvSpPr txBox="1"/>
          <p:nvPr userDrawn="1"/>
        </p:nvSpPr>
        <p:spPr>
          <a:xfrm>
            <a:off x="3619501" y="2106614"/>
            <a:ext cx="5186365" cy="21624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Gebo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Cermex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works in partnership with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as part of The 	                             </a:t>
            </a:r>
            <a:r>
              <a:rPr lang="en-GB" sz="848" b="0" i="0" u="none" strike="noStrike" kern="1200" baseline="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Sidel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Group. Together, we are a leading provider of equipment 	                           and services for packaging liquid, food, home and personal care 	                        products in PET, can, glass and other materials.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                       With over 37,000 machines installed in more than 190 countries, we 	                   have nearly 170 years of experience, with a strong focus on  	                advanced systems, line engineering and innovation. Our 5,000+ 	              employees worldwide are passionate about providing complete solutions         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     that fulfil customer needs and boost the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of their lines, 	          products and businesses. </a:t>
            </a:r>
          </a:p>
          <a:p>
            <a:pPr algn="just">
              <a:spcBef>
                <a:spcPts val="754"/>
              </a:spcBef>
            </a:pP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	       Delivering this level of performance requires that we continuously </a:t>
            </a:r>
            <a:r>
              <a:rPr lang="en-GB" sz="848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understand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	    our customers’ challenges and commit to meeting their unique goals. We do this	 through dialogue, and by understanding the needs of their markets, production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  value chains. We complement this by applying our strong technical knowledge and</a:t>
            </a:r>
            <a:b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         smart data analytics to support maximum lifetime productivity to its full potential.</a:t>
            </a:r>
          </a:p>
        </p:txBody>
      </p:sp>
      <p:sp>
        <p:nvSpPr>
          <p:cNvPr id="10" name="Textfeld 110"/>
          <p:cNvSpPr txBox="1"/>
          <p:nvPr userDrawn="1"/>
        </p:nvSpPr>
        <p:spPr>
          <a:xfrm>
            <a:off x="3619501" y="4547459"/>
            <a:ext cx="5186365" cy="14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spcBef>
                <a:spcPts val="754"/>
              </a:spcBef>
            </a:pP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             </a:t>
            </a:r>
            <a:r>
              <a:rPr lang="en-GB" sz="848" b="0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We call it </a:t>
            </a:r>
            <a:r>
              <a:rPr lang="en-GB" sz="943" b="1" i="0" u="none" strike="noStrike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Performance through Understanding.</a:t>
            </a:r>
            <a:endParaRPr lang="en-GB" sz="1697" b="1" dirty="0">
              <a:solidFill>
                <a:schemeClr val="bg1"/>
              </a:solidFill>
              <a:latin typeface="+mn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384346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.v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5" name="Objekt 84" hidden="1"/>
          <p:cNvGraphicFramePr>
            <a:graphicFrameLocks noChangeAspect="1"/>
          </p:cNvGraphicFramePr>
          <p:nvPr>
            <p:custDataLst>
              <p:tags r:id="rId10"/>
            </p:custDataLst>
            <p:extLst/>
          </p:nvPr>
        </p:nvGraphicFramePr>
        <p:xfrm>
          <a:off x="1589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think-cell Folie" r:id="rId11" imgW="399" imgH="399" progId="TCLayout.ActiveDocument.1">
                  <p:embed/>
                </p:oleObj>
              </mc:Choice>
              <mc:Fallback>
                <p:oleObj name="think-cell Folie" r:id="rId11" imgW="399" imgH="399" progId="TCLayout.ActiveDocument.1">
                  <p:embed/>
                  <p:pic>
                    <p:nvPicPr>
                      <p:cNvPr id="85" name="Objekt 84" hidden="1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9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47700" y="334801"/>
            <a:ext cx="7994650" cy="4353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de-DE" noProof="1"/>
              <a:t>Titelmasterformat durch Klicken bearbeiten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47701" y="1485901"/>
            <a:ext cx="7993063" cy="44989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1"/>
              <a:t>Click to edit text style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86" name="Footer Placeholder 3"/>
          <p:cNvSpPr txBox="1">
            <a:spLocks/>
          </p:cNvSpPr>
          <p:nvPr/>
        </p:nvSpPr>
        <p:spPr>
          <a:xfrm>
            <a:off x="1378446" y="6479719"/>
            <a:ext cx="899285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marR="0" indent="0" algn="l" defTabSz="86204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848" b="0" i="0" u="none" strike="noStrike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Title, </a:t>
            </a:r>
            <a:fld id="{AF6A7A01-F0BB-4441-BAB9-3E7CB064C4A1}" type="datetime4">
              <a:rPr lang="en-GB" sz="848" b="0" i="0" u="none" strike="noStrike" kern="1200" baseline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pPr marL="0" marR="0" indent="0" algn="l" defTabSz="86204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 June 2019</a:t>
            </a:fld>
            <a:endParaRPr lang="en-GB" sz="848" dirty="0">
              <a:solidFill>
                <a:schemeClr val="bg2"/>
              </a:solidFill>
            </a:endParaRPr>
          </a:p>
        </p:txBody>
      </p:sp>
      <p:sp>
        <p:nvSpPr>
          <p:cNvPr id="87" name="Slide Number Placeholder 4"/>
          <p:cNvSpPr txBox="1">
            <a:spLocks/>
          </p:cNvSpPr>
          <p:nvPr/>
        </p:nvSpPr>
        <p:spPr>
          <a:xfrm>
            <a:off x="647701" y="6479719"/>
            <a:ext cx="480901" cy="130485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algn="l" rtl="0" latinLnBrk="0"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rtl="0" latinLnBrk="0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GB" sz="848" dirty="0">
                <a:solidFill>
                  <a:schemeClr val="bg2"/>
                </a:solidFill>
              </a:rPr>
              <a:t>Page </a:t>
            </a:r>
            <a:fld id="{7873E190-40CF-412D-9604-1EFCEB1508B2}" type="slidenum">
              <a:rPr lang="en-GB" sz="848" smtClean="0">
                <a:solidFill>
                  <a:schemeClr val="bg2"/>
                </a:solidFill>
              </a:rPr>
              <a:pPr/>
              <a:t>‹#›</a:t>
            </a:fld>
            <a:endParaRPr lang="en-GB" sz="848" dirty="0">
              <a:solidFill>
                <a:schemeClr val="bg2"/>
              </a:solidFill>
            </a:endParaRPr>
          </a:p>
        </p:txBody>
      </p:sp>
      <p:cxnSp>
        <p:nvCxnSpPr>
          <p:cNvPr id="49" name="Straight Connector 48"/>
          <p:cNvCxnSpPr/>
          <p:nvPr/>
        </p:nvCxnSpPr>
        <p:spPr>
          <a:xfrm>
            <a:off x="647701" y="6381750"/>
            <a:ext cx="7993063" cy="0"/>
          </a:xfrm>
          <a:prstGeom prst="line">
            <a:avLst/>
          </a:prstGeom>
          <a:ln w="31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309" y="6497904"/>
            <a:ext cx="918759" cy="257596"/>
          </a:xfrm>
          <a:prstGeom prst="rect">
            <a:avLst/>
          </a:prstGeom>
        </p:spPr>
      </p:pic>
      <p:sp>
        <p:nvSpPr>
          <p:cNvPr id="4" name="MSIPCM3eea4fdc845215729994fdca" descr="{&quot;HashCode&quot;:-1488328267,&quot;Placement&quot;:&quot;Footer&quot;,&quot;Top&quot;:521.6203,&quot;Left&quot;:333.911743,&quot;SlideWidth&quot;:720,&quot;SlideHeight&quot;:540}">
            <a:extLst>
              <a:ext uri="{FF2B5EF4-FFF2-40B4-BE49-F238E27FC236}">
                <a16:creationId xmlns:a16="http://schemas.microsoft.com/office/drawing/2014/main" id="{27E461A3-044A-4BF5-BD56-939C40934BBF}"/>
              </a:ext>
            </a:extLst>
          </p:cNvPr>
          <p:cNvSpPr txBox="1"/>
          <p:nvPr userDrawn="1"/>
        </p:nvSpPr>
        <p:spPr>
          <a:xfrm>
            <a:off x="4240679" y="6624578"/>
            <a:ext cx="662642" cy="233422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7F7F7F"/>
                </a:solidFill>
                <a:latin typeface="Arial" panose="020B0604020202020204" pitchFamily="34" charset="0"/>
              </a:rPr>
              <a:t>General</a:t>
            </a:r>
            <a:endParaRPr lang="en-US" sz="900" dirty="0" err="1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2126675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</p:sldLayoutIdLst>
  <p:hf sldNum="0" hdr="0" dt="0"/>
  <p:txStyles>
    <p:titleStyle>
      <a:lvl1pPr algn="l" defTabSz="862049" rtl="0" eaLnBrk="1" latinLnBrk="0" hangingPunct="1">
        <a:spcBef>
          <a:spcPct val="0"/>
        </a:spcBef>
        <a:buNone/>
        <a:defRPr sz="2829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0" indent="0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None/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167621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508" kern="1200">
          <a:solidFill>
            <a:schemeClr val="tx1"/>
          </a:solidFill>
          <a:latin typeface="+mn-lt"/>
          <a:ea typeface="+mn-ea"/>
          <a:cs typeface="+mn-cs"/>
        </a:defRPr>
      </a:lvl2pPr>
      <a:lvl3pPr marL="336738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504359" indent="-167621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673475" indent="-169117" algn="l" defTabSz="862049" rtl="0" eaLnBrk="1" latinLnBrk="0" hangingPunct="1">
        <a:spcBef>
          <a:spcPts val="377"/>
        </a:spcBef>
        <a:buClr>
          <a:schemeClr val="accent4"/>
        </a:buClr>
        <a:buFont typeface="Wingdings" panose="05000000000000000000" pitchFamily="2" charset="2"/>
        <a:buChar char="§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2370634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6pPr>
      <a:lvl7pPr marL="2801658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7pPr>
      <a:lvl8pPr marL="3232682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8pPr>
      <a:lvl9pPr marL="3663707" indent="-215513" algn="l" defTabSz="862049" rtl="0" eaLnBrk="1" latinLnBrk="0" hangingPunct="1">
        <a:spcBef>
          <a:spcPct val="20000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1pPr>
      <a:lvl2pPr marL="43102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2pPr>
      <a:lvl3pPr marL="862049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3pPr>
      <a:lvl4pPr marL="1293073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4pPr>
      <a:lvl5pPr marL="1724097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5pPr>
      <a:lvl6pPr marL="2155121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6pPr>
      <a:lvl7pPr marL="2586146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7pPr>
      <a:lvl8pPr marL="3017170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8pPr>
      <a:lvl9pPr marL="3448194" algn="l" defTabSz="862049" rtl="0" eaLnBrk="1" latinLnBrk="0" hangingPunct="1">
        <a:defRPr sz="16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935">
          <p15:clr>
            <a:srgbClr val="F26B43"/>
          </p15:clr>
        </p15:guide>
        <p15:guide id="2" pos="2857">
          <p15:clr>
            <a:srgbClr val="F26B43"/>
          </p15:clr>
        </p15:guide>
        <p15:guide id="3" pos="408">
          <p15:clr>
            <a:srgbClr val="F26B43"/>
          </p15:clr>
        </p15:guide>
        <p15:guide id="4" pos="2993">
          <p15:clr>
            <a:srgbClr val="F26B43"/>
          </p15:clr>
        </p15:guide>
        <p15:guide id="5" pos="5443">
          <p15:clr>
            <a:srgbClr val="F26B43"/>
          </p15:clr>
        </p15:guide>
        <p15:guide id="6" orient="horz" pos="3770">
          <p15:clr>
            <a:srgbClr val="F26B43"/>
          </p15:clr>
        </p15:guide>
        <p15:guide id="9" pos="5556">
          <p15:clr>
            <a:srgbClr val="F26B43"/>
          </p15:clr>
        </p15:guide>
        <p15:guide id="10" orient="horz" pos="4020">
          <p15:clr>
            <a:srgbClr val="F26B43"/>
          </p15:clr>
        </p15:guide>
        <p15:guide id="11" pos="204">
          <p15:clr>
            <a:srgbClr val="F26B43"/>
          </p15:clr>
        </p15:guide>
        <p15:guide id="12" pos="29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emf"/><Relationship Id="rId2" Type="http://schemas.openxmlformats.org/officeDocument/2006/relationships/tags" Target="../tags/tag1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"/>
          <p:cNvGrpSpPr>
            <a:grpSpLocks/>
          </p:cNvGrpSpPr>
          <p:nvPr/>
        </p:nvGrpSpPr>
        <p:grpSpPr bwMode="auto">
          <a:xfrm>
            <a:off x="651885" y="1685387"/>
            <a:ext cx="7997390" cy="4035528"/>
            <a:chOff x="650875" y="1906363"/>
            <a:chExt cx="7991475" cy="4042393"/>
          </a:xfrm>
        </p:grpSpPr>
        <p:sp>
          <p:nvSpPr>
            <p:cNvPr id="21" name="Rechteck 3"/>
            <p:cNvSpPr/>
            <p:nvPr/>
          </p:nvSpPr>
          <p:spPr>
            <a:xfrm>
              <a:off x="650875" y="1906363"/>
              <a:ext cx="3889375" cy="38914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defTabSz="862049">
                <a:spcBef>
                  <a:spcPts val="283"/>
                </a:spcBef>
                <a:buClr>
                  <a:srgbClr val="FF6600"/>
                </a:buClr>
                <a:defRPr/>
              </a:pPr>
              <a:r>
                <a:rPr lang="es-ES" sz="1400" b="1">
                  <a:solidFill>
                    <a:srgbClr val="FFFFFF"/>
                  </a:solidFill>
                  <a:latin typeface="Arial"/>
                  <a:ea typeface="MS PGothic" pitchFamily="34" charset="-128"/>
                </a:rPr>
                <a:t>VALOR Y VENTAJAS</a:t>
              </a:r>
            </a:p>
          </p:txBody>
        </p:sp>
        <p:sp>
          <p:nvSpPr>
            <p:cNvPr id="22" name="Rechteck 4"/>
            <p:cNvSpPr>
              <a:spLocks/>
            </p:cNvSpPr>
            <p:nvPr/>
          </p:nvSpPr>
          <p:spPr>
            <a:xfrm>
              <a:off x="650875" y="2295507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fr-FR" sz="1131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3" name="Rechteck 11"/>
            <p:cNvSpPr/>
            <p:nvPr/>
          </p:nvSpPr>
          <p:spPr>
            <a:xfrm>
              <a:off x="4752975" y="1906524"/>
              <a:ext cx="3889375" cy="388983"/>
            </a:xfrm>
            <a:prstGeom prst="rect">
              <a:avLst/>
            </a:prstGeom>
            <a:solidFill>
              <a:schemeClr val="accent4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 anchor="ctr"/>
            <a:lstStyle/>
            <a:p>
              <a:pPr marL="179593" indent="-179593" defTabSz="862049" fontAlgn="base">
                <a:spcBef>
                  <a:spcPts val="283"/>
                </a:spcBef>
                <a:buClr>
                  <a:srgbClr val="E64B00"/>
                </a:buClr>
                <a:defRPr/>
              </a:pPr>
              <a:r>
                <a:rPr lang="es-ES" sz="1400" b="1" noProof="1">
                  <a:solidFill>
                    <a:srgbClr val="FFFFFF"/>
                  </a:solidFill>
                  <a:latin typeface="Arial" charset="0"/>
                  <a:cs typeface="Arial" charset="0"/>
                </a:rPr>
                <a:t>DESCRIPCIÓN</a:t>
              </a:r>
            </a:p>
          </p:txBody>
        </p:sp>
        <p:sp>
          <p:nvSpPr>
            <p:cNvPr id="24" name="Rechteck 12"/>
            <p:cNvSpPr>
              <a:spLocks/>
            </p:cNvSpPr>
            <p:nvPr/>
          </p:nvSpPr>
          <p:spPr>
            <a:xfrm>
              <a:off x="4752975" y="2295508"/>
              <a:ext cx="3889375" cy="365324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1822" tIns="67881" rIns="101822" bIns="67881"/>
            <a:lstStyle/>
            <a:p>
              <a:pPr marL="323268" indent="-323268" defTabSz="862049" fontAlgn="base">
                <a:spcBef>
                  <a:spcPct val="0"/>
                </a:spcBef>
                <a:spcAft>
                  <a:spcPct val="0"/>
                </a:spcAft>
                <a:buClr>
                  <a:srgbClr val="E64B00"/>
                </a:buClr>
                <a:buFont typeface="Wingdings" charset="2"/>
                <a:buChar char="§"/>
                <a:defRPr/>
              </a:pPr>
              <a:endParaRPr lang="en-US" altLang="zh-CN" sz="1131" dirty="0">
                <a:solidFill>
                  <a:srgbClr val="000000"/>
                </a:solidFill>
                <a:latin typeface="Arial"/>
                <a:ea typeface="宋体" charset="-122"/>
              </a:endParaRPr>
            </a:p>
          </p:txBody>
        </p:sp>
      </p:grpSp>
      <p:graphicFrame>
        <p:nvGraphicFramePr>
          <p:cNvPr id="19458" name="Objekt 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63040" y="197654"/>
          <a:ext cx="1496" cy="14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4" name="think-cell Folie" r:id="rId4" imgW="360" imgH="360" progId="TCLayout.ActiveDocument.1">
                  <p:embed/>
                </p:oleObj>
              </mc:Choice>
              <mc:Fallback>
                <p:oleObj name="think-cell Folie" r:id="rId4" imgW="360" imgH="360" progId="TCLayout.ActiveDocument.1">
                  <p:embed/>
                  <p:pic>
                    <p:nvPicPr>
                      <p:cNvPr id="19458" name="Objek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040" y="197654"/>
                        <a:ext cx="1496" cy="14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76" name="Title 1"/>
          <p:cNvSpPr>
            <a:spLocks noGrp="1"/>
          </p:cNvSpPr>
          <p:nvPr>
            <p:ph type="title"/>
          </p:nvPr>
        </p:nvSpPr>
        <p:spPr>
          <a:xfrm>
            <a:off x="651884" y="259564"/>
            <a:ext cx="8263515" cy="984885"/>
          </a:xfrm>
        </p:spPr>
        <p:txBody>
          <a:bodyPr/>
          <a:lstStyle/>
          <a:p>
            <a:r>
              <a:rPr lang="es-ES" sz="3200" dirty="0"/>
              <a:t>Reduzca los tiempos de paro e incremente la productividad</a:t>
            </a:r>
          </a:p>
        </p:txBody>
      </p:sp>
      <p:sp>
        <p:nvSpPr>
          <p:cNvPr id="19477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651885" y="1375457"/>
            <a:ext cx="7540309" cy="290358"/>
          </a:xfrm>
        </p:spPr>
        <p:txBody>
          <a:bodyPr/>
          <a:lstStyle/>
          <a:p>
            <a:r>
              <a:rPr lang="es-ES" sz="1800" dirty="0"/>
              <a:t>Entrada de separación electrónica</a:t>
            </a:r>
          </a:p>
        </p:txBody>
      </p:sp>
      <p:sp>
        <p:nvSpPr>
          <p:cNvPr id="19478" name="Text Placeholder 2"/>
          <p:cNvSpPr txBox="1">
            <a:spLocks/>
          </p:cNvSpPr>
          <p:nvPr/>
        </p:nvSpPr>
        <p:spPr bwMode="auto">
          <a:xfrm>
            <a:off x="651885" y="5803857"/>
            <a:ext cx="7522349" cy="41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82563" indent="-182563">
              <a:spcBef>
                <a:spcPts val="1200"/>
              </a:spcBef>
              <a:buClr>
                <a:srgbClr val="E64B00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357188" indent="-174625">
              <a:buClr>
                <a:srgbClr val="E64B00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539750" indent="-182563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714375" indent="-174625"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1715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16287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0859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2543175" indent="-174625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sz="800" dirty="0"/>
              <a:t>Valor: Eficiencia, mantenimiento</a:t>
            </a:r>
          </a:p>
          <a:p>
            <a:r>
              <a:rPr lang="es-ES" sz="800" dirty="0"/>
              <a:t>Equipo: </a:t>
            </a:r>
            <a:r>
              <a:rPr lang="es-ES" sz="800" dirty="0" err="1"/>
              <a:t>Paletizadores</a:t>
            </a:r>
            <a:r>
              <a:rPr lang="es-ES" sz="800" dirty="0"/>
              <a:t> y </a:t>
            </a:r>
            <a:r>
              <a:rPr lang="es-ES" sz="800" dirty="0" err="1"/>
              <a:t>despaletizadores</a:t>
            </a:r>
            <a:endParaRPr lang="es-ES" sz="800" dirty="0"/>
          </a:p>
          <a:p>
            <a:r>
              <a:rPr lang="es-ES" sz="800" dirty="0"/>
              <a:t>Código de catálogo</a:t>
            </a:r>
            <a:r>
              <a:rPr lang="es-ES" sz="800"/>
              <a:t>: EOL024</a:t>
            </a:r>
            <a:endParaRPr lang="es-ES" sz="800" dirty="0"/>
          </a:p>
        </p:txBody>
      </p:sp>
      <p:sp>
        <p:nvSpPr>
          <p:cNvPr id="19479" name="BainBulletsConfiguration" hidden="1"/>
          <p:cNvSpPr txBox="1">
            <a:spLocks noChangeArrowheads="1"/>
          </p:cNvSpPr>
          <p:nvPr/>
        </p:nvSpPr>
        <p:spPr bwMode="auto">
          <a:xfrm>
            <a:off x="273516" y="208130"/>
            <a:ext cx="65" cy="1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862049" fontAlgn="base">
              <a:spcBef>
                <a:spcPct val="0"/>
              </a:spcBef>
              <a:spcAft>
                <a:spcPct val="0"/>
              </a:spcAft>
              <a:buClr>
                <a:srgbClr val="E64B00"/>
              </a:buClr>
              <a:defRPr/>
            </a:pPr>
            <a:endParaRPr lang="en-US" altLang="fr-FR" sz="10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885" y="2073869"/>
            <a:ext cx="3892254" cy="19543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Simplifica el mantenimiento: no se necesita mantenimiento de los rodillos y los procedimientos de sustitución de piezas son más rápidos.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Mejora la estabilidad de los paquetes y permite una manipulación más delicada de los mismos.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Cuenta con una configuración de motores </a:t>
            </a:r>
            <a:r>
              <a:rPr lang="es-ES" sz="1100" dirty="0" err="1"/>
              <a:t>brushless</a:t>
            </a:r>
            <a:r>
              <a:rPr lang="es-ES" sz="1100" dirty="0"/>
              <a:t> para una máxima flexibilidad y con separación electrónica de los paquetes.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Optimiza al máximo la velocidad del equipo y reduce los paros de la máquina debidos a posibles problemas en la formación de capas.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44C1F8-6FC3-4515-B08E-1A90733BAFE7}"/>
              </a:ext>
            </a:extLst>
          </p:cNvPr>
          <p:cNvSpPr/>
          <p:nvPr/>
        </p:nvSpPr>
        <p:spPr>
          <a:xfrm>
            <a:off x="4757021" y="2087143"/>
            <a:ext cx="389225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Formación y rotación de líneas de paquetes con cadena de plástico de escasa fricción y aplicación de los principios de separación electrónica (eliminación de los separadores de paquetes, mejor control de estos últimos, optimización de la velocidad).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Configuración de motores </a:t>
            </a:r>
            <a:r>
              <a:rPr lang="es-ES" sz="1100" dirty="0" err="1"/>
              <a:t>brushless</a:t>
            </a:r>
            <a:r>
              <a:rPr lang="es-ES" sz="1100" dirty="0"/>
              <a:t> para una máxima flexibilidad y separación electrónica de los paquetes.</a:t>
            </a:r>
          </a:p>
          <a:p>
            <a:pPr marL="180000" indent="-180000">
              <a:buClr>
                <a:schemeClr val="accent4"/>
              </a:buClr>
              <a:buFont typeface="Wingdings" panose="05000000000000000000" pitchFamily="2" charset="2"/>
              <a:buChar char="§"/>
            </a:pPr>
            <a:r>
              <a:rPr lang="es-ES" sz="1100" dirty="0"/>
              <a:t>Disponible en todos los </a:t>
            </a:r>
            <a:r>
              <a:rPr lang="es-ES" sz="1100" dirty="0" err="1"/>
              <a:t>paletizadores</a:t>
            </a:r>
            <a:r>
              <a:rPr lang="es-ES" sz="1100" dirty="0"/>
              <a:t> IBP </a:t>
            </a:r>
            <a:r>
              <a:rPr lang="es-ES" sz="1100" dirty="0" err="1"/>
              <a:t>Kombi</a:t>
            </a:r>
            <a:r>
              <a:rPr lang="es-ES" sz="1100" dirty="0"/>
              <a:t>. </a:t>
            </a:r>
          </a:p>
        </p:txBody>
      </p:sp>
      <p:pic>
        <p:nvPicPr>
          <p:cNvPr id="18" name="Picture 2">
            <a:extLst>
              <a:ext uri="{FF2B5EF4-FFF2-40B4-BE49-F238E27FC236}">
                <a16:creationId xmlns:a16="http://schemas.microsoft.com/office/drawing/2014/main" id="{4642134E-1F0F-4AD6-A08F-5F15C5160E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666" y="3961850"/>
            <a:ext cx="2461738" cy="1741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>
            <a:extLst>
              <a:ext uri="{FF2B5EF4-FFF2-40B4-BE49-F238E27FC236}">
                <a16:creationId xmlns:a16="http://schemas.microsoft.com/office/drawing/2014/main" id="{4AD35BC2-0824-4557-A147-2066B65BBB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966" y="3934330"/>
            <a:ext cx="2502577" cy="1767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627759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ARTICULATE_SLIDE_COUNT" val="5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NewGeboCermex_Template_4x3_v10_FINAL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ot="0" spcFirstLastPara="0" vertOverflow="overflow" horzOverflow="overflow" vert="horz" wrap="square" lIns="108000" tIns="72000" rIns="108000" bIns="72000" numCol="1" spcCol="0" rtlCol="0" fromWordArt="0" anchor="ctr" anchorCtr="0" forceAA="0" compatLnSpc="1">
        <a:prstTxWarp prst="textNoShape">
          <a:avLst/>
        </a:prstTxWarp>
        <a:noAutofit/>
      </a:bodyPr>
      <a:lstStyle>
        <a:defPPr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NewGeboCermex_Template_4x3_v10_FINAL.potx" id="{40843EB2-E077-49DA-961C-E3E6AA04AB3C}" vid="{D02E4197-38B6-451C-BC78-F167F6199CD7}"/>
    </a:ext>
  </a:extLst>
</a:theme>
</file>

<file path=ppt/theme/theme2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Sidel_color">
      <a:dk1>
        <a:srgbClr val="FFFFFF"/>
      </a:dk1>
      <a:lt1>
        <a:srgbClr val="000000"/>
      </a:lt1>
      <a:dk2>
        <a:srgbClr val="7F7F7F"/>
      </a:dk2>
      <a:lt2>
        <a:srgbClr val="003382"/>
      </a:lt2>
      <a:accent1>
        <a:srgbClr val="3399FF"/>
      </a:accent1>
      <a:accent2>
        <a:srgbClr val="FF9900"/>
      </a:accent2>
      <a:accent3>
        <a:srgbClr val="669900"/>
      </a:accent3>
      <a:accent4>
        <a:srgbClr val="E64B00"/>
      </a:accent4>
      <a:accent5>
        <a:srgbClr val="7F7F7F"/>
      </a:accent5>
      <a:accent6>
        <a:srgbClr val="FF0000"/>
      </a:accent6>
      <a:hlink>
        <a:srgbClr val="669900"/>
      </a:hlink>
      <a:folHlink>
        <a:srgbClr val="E64B00"/>
      </a:folHlink>
    </a:clrScheme>
    <a:fontScheme name="Sidel_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ＭＳ Ｐゴシック</vt:lpstr>
      <vt:lpstr>SimSun</vt:lpstr>
      <vt:lpstr>Arial</vt:lpstr>
      <vt:lpstr>Wingdings</vt:lpstr>
      <vt:lpstr>1_NewGeboCermex_Template_4x3_v10_FINAL</vt:lpstr>
      <vt:lpstr>think-cell Folie</vt:lpstr>
      <vt:lpstr>Reduzca los tiempos de paro e incremente la productividad</vt:lpstr>
    </vt:vector>
  </TitlesOfParts>
  <Company>Sidel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Arial, 40 pt</dc:title>
  <dc:creator>Cardarelli, Francesca</dc:creator>
  <cp:lastModifiedBy>Sorega, Dan</cp:lastModifiedBy>
  <cp:revision>30</cp:revision>
  <cp:lastPrinted>2017-09-01T14:01:41Z</cp:lastPrinted>
  <dcterms:created xsi:type="dcterms:W3CDTF">2017-07-10T14:51:51Z</dcterms:created>
  <dcterms:modified xsi:type="dcterms:W3CDTF">2019-06-26T14:49:38Z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1F47552F-2D7C-4099-8EF3-419AFDBA81FA</vt:lpwstr>
  </property>
  <property fmtid="{D5CDD505-2E9C-101B-9397-08002B2CF9AE}" pid="3" name="ArticulatePath">
    <vt:lpwstr>Sidel_Template_4x3_opt</vt:lpwstr>
  </property>
  <property fmtid="{D5CDD505-2E9C-101B-9397-08002B2CF9AE}" pid="4" name="MSIP_Label_94480757-a570-4f64-84e7-c5b3ffe9d573_Enabled">
    <vt:lpwstr>True</vt:lpwstr>
  </property>
  <property fmtid="{D5CDD505-2E9C-101B-9397-08002B2CF9AE}" pid="5" name="MSIP_Label_94480757-a570-4f64-84e7-c5b3ffe9d573_SiteId">
    <vt:lpwstr>2390cbd1-e663-4321-bc93-ba298637ce52</vt:lpwstr>
  </property>
  <property fmtid="{D5CDD505-2E9C-101B-9397-08002B2CF9AE}" pid="6" name="MSIP_Label_94480757-a570-4f64-84e7-c5b3ffe9d573_Ref">
    <vt:lpwstr>https://api.informationprotection.azure.com/api/2390cbd1-e663-4321-bc93-ba298637ce52</vt:lpwstr>
  </property>
  <property fmtid="{D5CDD505-2E9C-101B-9397-08002B2CF9AE}" pid="7" name="MSIP_Label_94480757-a570-4f64-84e7-c5b3ffe9d573_Owner">
    <vt:lpwstr>107200@sidel.com</vt:lpwstr>
  </property>
  <property fmtid="{D5CDD505-2E9C-101B-9397-08002B2CF9AE}" pid="8" name="MSIP_Label_94480757-a570-4f64-84e7-c5b3ffe9d573_SetDate">
    <vt:lpwstr>2019-06-26T16:45:38.4499607+02:00</vt:lpwstr>
  </property>
  <property fmtid="{D5CDD505-2E9C-101B-9397-08002B2CF9AE}" pid="9" name="MSIP_Label_94480757-a570-4f64-84e7-c5b3ffe9d573_Name">
    <vt:lpwstr>General</vt:lpwstr>
  </property>
  <property fmtid="{D5CDD505-2E9C-101B-9397-08002B2CF9AE}" pid="10" name="MSIP_Label_94480757-a570-4f64-84e7-c5b3ffe9d573_Application">
    <vt:lpwstr>Microsoft Azure Information Protection</vt:lpwstr>
  </property>
  <property fmtid="{D5CDD505-2E9C-101B-9397-08002B2CF9AE}" pid="11" name="MSIP_Label_94480757-a570-4f64-84e7-c5b3ffe9d573_Extended_MSFT_Method">
    <vt:lpwstr>Automatic</vt:lpwstr>
  </property>
  <property fmtid="{D5CDD505-2E9C-101B-9397-08002B2CF9AE}" pid="12" name="Sensitivity">
    <vt:lpwstr>General</vt:lpwstr>
  </property>
</Properties>
</file>