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9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1abe44a4ace52f3e73f617cc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7A6CB49C-CA36-47C2-A41D-64EE387293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DDF07B9C-6857-4720-9580-6D46B016E08D}"/>
              </a:ext>
            </a:extLst>
          </p:cNvPr>
          <p:cNvGrpSpPr>
            <a:grpSpLocks/>
          </p:cNvGrpSpPr>
          <p:nvPr/>
        </p:nvGrpSpPr>
        <p:grpSpPr bwMode="auto">
          <a:xfrm>
            <a:off x="651885" y="1680780"/>
            <a:ext cx="7997390" cy="4226243"/>
            <a:chOff x="650875" y="1906363"/>
            <a:chExt cx="7991475" cy="4042393"/>
          </a:xfrm>
        </p:grpSpPr>
        <p:sp>
          <p:nvSpPr>
            <p:cNvPr id="14" name="Rechteck 3">
              <a:extLst>
                <a:ext uri="{FF2B5EF4-FFF2-40B4-BE49-F238E27FC236}">
                  <a16:creationId xmlns:a16="http://schemas.microsoft.com/office/drawing/2014/main" id="{17ED6647-1D43-4F26-9208-B8F20993AD05}"/>
                </a:ext>
              </a:extLst>
            </p:cNvPr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7" name="Rechteck 4">
              <a:extLst>
                <a:ext uri="{FF2B5EF4-FFF2-40B4-BE49-F238E27FC236}">
                  <a16:creationId xmlns:a16="http://schemas.microsoft.com/office/drawing/2014/main" id="{047B57BA-8F50-4693-9A54-489E8CA646E6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Rechteck 11">
              <a:extLst>
                <a:ext uri="{FF2B5EF4-FFF2-40B4-BE49-F238E27FC236}">
                  <a16:creationId xmlns:a16="http://schemas.microsoft.com/office/drawing/2014/main" id="{3EE4DACF-5B69-4CE5-82ED-68284FFEC58A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9" name="Rechteck 12">
              <a:extLst>
                <a:ext uri="{FF2B5EF4-FFF2-40B4-BE49-F238E27FC236}">
                  <a16:creationId xmlns:a16="http://schemas.microsoft.com/office/drawing/2014/main" id="{F6D26BB8-C7F0-4B7D-81EA-8F97DDCB327E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the pace of electronics improvements</a:t>
            </a:r>
            <a:endParaRPr lang="fr-FR" dirty="0"/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669925" y="5979790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800" kern="0" dirty="0"/>
              <a:t>Value: </a:t>
            </a:r>
            <a:r>
              <a:rPr lang="en-US" sz="800" kern="0" dirty="0">
                <a:solidFill>
                  <a:srgbClr val="000000"/>
                </a:solidFill>
              </a:rPr>
              <a:t>Efficiency</a:t>
            </a:r>
            <a:endParaRPr lang="en-US" sz="800" kern="0" dirty="0"/>
          </a:p>
          <a:p>
            <a:r>
              <a:rPr lang="en-US" sz="800" kern="0" dirty="0"/>
              <a:t>Equipment: Pal/</a:t>
            </a:r>
            <a:r>
              <a:rPr lang="en-US" sz="800" kern="0" dirty="0" err="1"/>
              <a:t>Depal</a:t>
            </a:r>
            <a:r>
              <a:rPr lang="en-US" sz="800" kern="0" dirty="0"/>
              <a:t> </a:t>
            </a:r>
          </a:p>
          <a:p>
            <a:r>
              <a:rPr lang="en-US" sz="800" kern="0"/>
              <a:t>Catalogue code: EOL029</a:t>
            </a:r>
            <a:endParaRPr lang="en-US" sz="800" kern="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804" y="4651995"/>
            <a:ext cx="1089657" cy="1190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141" y="4651995"/>
            <a:ext cx="1726819" cy="1148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ttangolo 11">
            <a:extLst>
              <a:ext uri="{FF2B5EF4-FFF2-40B4-BE49-F238E27FC236}">
                <a16:creationId xmlns:a16="http://schemas.microsoft.com/office/drawing/2014/main" id="{C0CF5502-49D7-4B02-9212-84E6BE1157BE}"/>
              </a:ext>
            </a:extLst>
          </p:cNvPr>
          <p:cNvSpPr/>
          <p:nvPr/>
        </p:nvSpPr>
        <p:spPr>
          <a:xfrm>
            <a:off x="647127" y="2071627"/>
            <a:ext cx="38970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en-US" sz="1000" b="1" dirty="0"/>
              <a:t>Reliability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000" dirty="0"/>
              <a:t>Reduces installation and wiring times during obsolete devices replacement</a:t>
            </a:r>
            <a:endParaRPr lang="it-IT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it-IT" sz="1000" dirty="0" err="1"/>
              <a:t>Reduces</a:t>
            </a:r>
            <a:r>
              <a:rPr lang="it-IT" sz="1000" dirty="0"/>
              <a:t> supply </a:t>
            </a:r>
            <a:r>
              <a:rPr lang="it-IT" sz="1000" dirty="0" err="1"/>
              <a:t>times</a:t>
            </a:r>
            <a:endParaRPr lang="it-IT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it-IT" sz="1000" dirty="0" err="1"/>
              <a:t>Semplification</a:t>
            </a:r>
            <a:r>
              <a:rPr lang="it-IT" sz="1000" dirty="0"/>
              <a:t> of </a:t>
            </a:r>
            <a:r>
              <a:rPr lang="it-IT" sz="1000" dirty="0" err="1"/>
              <a:t>electronic</a:t>
            </a:r>
            <a:r>
              <a:rPr lang="it-IT" sz="1000" dirty="0"/>
              <a:t> </a:t>
            </a:r>
            <a:r>
              <a:rPr lang="it-IT" sz="1000" dirty="0" err="1"/>
              <a:t>architecture</a:t>
            </a:r>
            <a:endParaRPr lang="it-IT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it-IT" sz="1000" dirty="0" err="1"/>
              <a:t>Higher</a:t>
            </a:r>
            <a:r>
              <a:rPr lang="it-IT" sz="1000" dirty="0"/>
              <a:t> machine reliability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it-IT" sz="1000" dirty="0"/>
              <a:t>HW </a:t>
            </a:r>
            <a:r>
              <a:rPr lang="it-IT" sz="1000" dirty="0" err="1"/>
              <a:t>lower</a:t>
            </a:r>
            <a:r>
              <a:rPr lang="it-IT" sz="1000" dirty="0"/>
              <a:t> </a:t>
            </a:r>
            <a:r>
              <a:rPr lang="it-IT" sz="1000" dirty="0" err="1"/>
              <a:t>costs</a:t>
            </a:r>
            <a:endParaRPr lang="it-IT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it-IT" sz="1000" dirty="0" err="1"/>
              <a:t>Improves</a:t>
            </a:r>
            <a:r>
              <a:rPr lang="it-IT" sz="1000" dirty="0"/>
              <a:t> machine </a:t>
            </a:r>
            <a:r>
              <a:rPr lang="it-IT" sz="1000" dirty="0" err="1"/>
              <a:t>processes</a:t>
            </a:r>
            <a:endParaRPr lang="it-IT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it-IT" sz="1000" dirty="0" err="1"/>
              <a:t>Simplified</a:t>
            </a:r>
            <a:r>
              <a:rPr lang="it-IT" sz="1000" dirty="0"/>
              <a:t> </a:t>
            </a:r>
            <a:r>
              <a:rPr lang="it-IT" sz="1000" dirty="0" err="1"/>
              <a:t>connections</a:t>
            </a:r>
            <a:endParaRPr lang="it-IT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it-IT" sz="1000" dirty="0" err="1"/>
              <a:t>Flexible</a:t>
            </a:r>
            <a:r>
              <a:rPr lang="it-IT" sz="1000" dirty="0"/>
              <a:t> </a:t>
            </a:r>
            <a:r>
              <a:rPr lang="it-IT" sz="1000" dirty="0" err="1"/>
              <a:t>safety</a:t>
            </a:r>
            <a:r>
              <a:rPr lang="it-IT" sz="1000" dirty="0"/>
              <a:t> </a:t>
            </a:r>
            <a:r>
              <a:rPr lang="it-IT" sz="1000" dirty="0" err="1"/>
              <a:t>solution</a:t>
            </a:r>
            <a:endParaRPr lang="it-IT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000" dirty="0"/>
              <a:t>Touch panel and pads for the control</a:t>
            </a:r>
            <a:endParaRPr lang="it-IT" sz="1000" dirty="0"/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000" dirty="0" err="1"/>
              <a:t>Maximising</a:t>
            </a:r>
            <a:r>
              <a:rPr lang="en-US" sz="1000" dirty="0"/>
              <a:t> the energy and production efficiency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 dirty="0" err="1"/>
              <a:t>Allow</a:t>
            </a:r>
            <a:r>
              <a:rPr lang="fr-FR" sz="1000" dirty="0"/>
              <a:t> </a:t>
            </a:r>
            <a:r>
              <a:rPr lang="fr-FR" sz="1000" dirty="0" err="1"/>
              <a:t>you</a:t>
            </a:r>
            <a:r>
              <a:rPr lang="fr-FR" sz="1000" dirty="0"/>
              <a:t> to </a:t>
            </a:r>
            <a:r>
              <a:rPr lang="fr-FR" sz="1000" dirty="0" err="1"/>
              <a:t>synchronize</a:t>
            </a:r>
            <a:r>
              <a:rPr lang="fr-FR" sz="1000" dirty="0"/>
              <a:t> up to 99 real </a:t>
            </a:r>
            <a:r>
              <a:rPr lang="fr-FR" sz="1000" dirty="0" err="1"/>
              <a:t>servos</a:t>
            </a:r>
            <a:r>
              <a:rPr lang="fr-FR" sz="1000" dirty="0"/>
              <a:t> (1ms cycle time) and up to 255 </a:t>
            </a:r>
            <a:r>
              <a:rPr lang="fr-FR" sz="1000" dirty="0" err="1"/>
              <a:t>virtual</a:t>
            </a:r>
            <a:r>
              <a:rPr lang="fr-FR" sz="1000" dirty="0"/>
              <a:t> axes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 dirty="0"/>
              <a:t>It </a:t>
            </a:r>
            <a:r>
              <a:rPr lang="fr-FR" sz="1000" dirty="0" err="1"/>
              <a:t>allows</a:t>
            </a:r>
            <a:r>
              <a:rPr lang="fr-FR" sz="1000" dirty="0"/>
              <a:t> </a:t>
            </a:r>
            <a:r>
              <a:rPr lang="fr-FR" sz="1000" dirty="0" err="1"/>
              <a:t>transferring</a:t>
            </a:r>
            <a:r>
              <a:rPr lang="fr-FR" sz="1000" dirty="0"/>
              <a:t> the software </a:t>
            </a:r>
            <a:r>
              <a:rPr lang="fr-FR" sz="1000" dirty="0" err="1"/>
              <a:t>from</a:t>
            </a:r>
            <a:r>
              <a:rPr lang="fr-FR" sz="1000" dirty="0"/>
              <a:t> one platform to </a:t>
            </a:r>
            <a:r>
              <a:rPr lang="fr-FR" sz="1000" dirty="0" err="1"/>
              <a:t>another</a:t>
            </a:r>
            <a:r>
              <a:rPr lang="fr-FR" sz="1000" dirty="0"/>
              <a:t>.</a:t>
            </a:r>
            <a:endParaRPr lang="it-IT" sz="10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1" name="Rettangolo 11">
            <a:extLst>
              <a:ext uri="{FF2B5EF4-FFF2-40B4-BE49-F238E27FC236}">
                <a16:creationId xmlns:a16="http://schemas.microsoft.com/office/drawing/2014/main" id="{34BE8169-7803-43BE-9802-0670554A92A4}"/>
              </a:ext>
            </a:extLst>
          </p:cNvPr>
          <p:cNvSpPr/>
          <p:nvPr/>
        </p:nvSpPr>
        <p:spPr>
          <a:xfrm>
            <a:off x="4743751" y="2071627"/>
            <a:ext cx="38970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err="1"/>
              <a:t>Compared</a:t>
            </a:r>
            <a:r>
              <a:rPr lang="fr-FR" sz="1000" dirty="0"/>
              <a:t> to the M </a:t>
            </a:r>
            <a:r>
              <a:rPr lang="fr-FR" sz="1000" dirty="0" err="1"/>
              <a:t>series</a:t>
            </a:r>
            <a:r>
              <a:rPr lang="fr-FR" sz="1000" dirty="0"/>
              <a:t>, </a:t>
            </a:r>
            <a:r>
              <a:rPr lang="fr-FR" sz="1000" b="1" dirty="0"/>
              <a:t>PacDrive3</a:t>
            </a:r>
            <a:r>
              <a:rPr lang="fr-FR" sz="1000" dirty="0"/>
              <a:t> has been </a:t>
            </a:r>
            <a:r>
              <a:rPr lang="fr-FR" sz="1000" dirty="0" err="1"/>
              <a:t>enriched</a:t>
            </a:r>
            <a:r>
              <a:rPr lang="fr-FR" sz="1000" dirty="0"/>
              <a:t> </a:t>
            </a:r>
            <a:r>
              <a:rPr lang="fr-FR" sz="1000" dirty="0" err="1"/>
              <a:t>with</a:t>
            </a:r>
            <a:r>
              <a:rPr lang="fr-FR" sz="1000" dirty="0"/>
              <a:t> </a:t>
            </a:r>
            <a:r>
              <a:rPr lang="fr-FR" sz="1000" dirty="0" err="1"/>
              <a:t>numerous</a:t>
            </a:r>
            <a:r>
              <a:rPr lang="fr-FR" sz="1000" dirty="0"/>
              <a:t> hardware and software innovations </a:t>
            </a:r>
            <a:r>
              <a:rPr lang="fr-FR" sz="1000" dirty="0" err="1"/>
              <a:t>that</a:t>
            </a:r>
            <a:r>
              <a:rPr lang="fr-FR" sz="1000" dirty="0"/>
              <a:t> have been </a:t>
            </a:r>
            <a:r>
              <a:rPr lang="fr-FR" sz="1000" dirty="0" err="1"/>
              <a:t>developed</a:t>
            </a:r>
            <a:r>
              <a:rPr lang="fr-FR" sz="1000" dirty="0"/>
              <a:t> in </a:t>
            </a:r>
            <a:r>
              <a:rPr lang="fr-FR" sz="1000" dirty="0" err="1"/>
              <a:t>response</a:t>
            </a:r>
            <a:r>
              <a:rPr lang="fr-FR" sz="1000" dirty="0"/>
              <a:t> to the </a:t>
            </a:r>
            <a:r>
              <a:rPr lang="fr-FR" sz="1000" dirty="0" err="1"/>
              <a:t>functional</a:t>
            </a:r>
            <a:r>
              <a:rPr lang="fr-FR" sz="1000" dirty="0"/>
              <a:t> </a:t>
            </a:r>
            <a:r>
              <a:rPr lang="fr-FR" sz="1000" dirty="0" err="1"/>
              <a:t>requirements</a:t>
            </a:r>
            <a:r>
              <a:rPr lang="fr-FR" sz="1000" dirty="0"/>
              <a:t> of the packaging </a:t>
            </a:r>
            <a:r>
              <a:rPr lang="fr-FR" sz="1000" dirty="0" err="1"/>
              <a:t>industry</a:t>
            </a:r>
            <a:r>
              <a:rPr lang="fr-FR" sz="1000" dirty="0"/>
              <a:t>, the entry </a:t>
            </a:r>
            <a:r>
              <a:rPr lang="fr-FR" sz="1000" dirty="0" err="1"/>
              <a:t>level</a:t>
            </a:r>
            <a:r>
              <a:rPr lang="fr-FR" sz="1000" dirty="0"/>
              <a:t> </a:t>
            </a:r>
            <a:r>
              <a:rPr lang="fr-FR" sz="1000" dirty="0" err="1"/>
              <a:t>products</a:t>
            </a:r>
            <a:r>
              <a:rPr lang="fr-FR" sz="1000" dirty="0"/>
              <a:t> of the LMC range </a:t>
            </a:r>
            <a:r>
              <a:rPr lang="fr-FR" sz="1000" dirty="0" err="1"/>
              <a:t>allow</a:t>
            </a:r>
            <a:r>
              <a:rPr lang="fr-FR" sz="1000" dirty="0"/>
              <a:t> to </a:t>
            </a:r>
            <a:r>
              <a:rPr lang="fr-FR" sz="1000" dirty="0" err="1"/>
              <a:t>synchronize</a:t>
            </a:r>
            <a:r>
              <a:rPr lang="fr-FR" sz="1000" dirty="0"/>
              <a:t> up to four and </a:t>
            </a:r>
            <a:r>
              <a:rPr lang="fr-FR" sz="1000" dirty="0" err="1"/>
              <a:t>eight</a:t>
            </a:r>
            <a:r>
              <a:rPr lang="fr-FR" sz="1000" dirty="0"/>
              <a:t> axes </a:t>
            </a:r>
            <a:r>
              <a:rPr lang="fr-FR" sz="1000" dirty="0" err="1"/>
              <a:t>respectively</a:t>
            </a:r>
            <a:r>
              <a:rPr lang="fr-FR" sz="1000" dirty="0"/>
              <a:t>. </a:t>
            </a:r>
            <a:r>
              <a:rPr lang="fr-FR" sz="1000" dirty="0" err="1"/>
              <a:t>These</a:t>
            </a:r>
            <a:r>
              <a:rPr lang="fr-FR" sz="1000" dirty="0"/>
              <a:t> are </a:t>
            </a:r>
            <a:r>
              <a:rPr lang="fr-FR" sz="1000" dirty="0" err="1"/>
              <a:t>controllers</a:t>
            </a:r>
            <a:r>
              <a:rPr lang="fr-FR" sz="1000" dirty="0"/>
              <a:t> </a:t>
            </a:r>
            <a:r>
              <a:rPr lang="fr-FR" sz="1000" dirty="0" err="1"/>
              <a:t>designed</a:t>
            </a:r>
            <a:r>
              <a:rPr lang="fr-FR" sz="1000" dirty="0"/>
              <a:t> for </a:t>
            </a:r>
            <a:r>
              <a:rPr lang="fr-FR" sz="1000" dirty="0" err="1"/>
              <a:t>economical</a:t>
            </a:r>
            <a:r>
              <a:rPr lang="fr-FR" sz="1000" dirty="0"/>
              <a:t> and at the </a:t>
            </a:r>
            <a:r>
              <a:rPr lang="fr-FR" sz="1000" dirty="0" err="1"/>
              <a:t>same</a:t>
            </a:r>
            <a:r>
              <a:rPr lang="fr-FR" sz="1000" dirty="0"/>
              <a:t> time scalable automation solutions.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/>
              <a:t>A single </a:t>
            </a:r>
            <a:r>
              <a:rPr lang="fr-FR" sz="1000" dirty="0" err="1"/>
              <a:t>programming</a:t>
            </a:r>
            <a:r>
              <a:rPr lang="fr-FR" sz="1000" dirty="0"/>
              <a:t> </a:t>
            </a:r>
            <a:r>
              <a:rPr lang="fr-FR" sz="1000" dirty="0" err="1"/>
              <a:t>tool</a:t>
            </a:r>
            <a:r>
              <a:rPr lang="fr-FR" sz="1000" dirty="0"/>
              <a:t>, </a:t>
            </a:r>
            <a:r>
              <a:rPr lang="fr-FR" sz="1000" dirty="0" err="1"/>
              <a:t>that</a:t>
            </a:r>
            <a:r>
              <a:rPr lang="fr-FR" sz="1000" dirty="0"/>
              <a:t> </a:t>
            </a:r>
            <a:r>
              <a:rPr lang="fr-FR" sz="1000" dirty="0" err="1"/>
              <a:t>is</a:t>
            </a:r>
            <a:r>
              <a:rPr lang="fr-FR" sz="1000" dirty="0"/>
              <a:t>, a single program for </a:t>
            </a:r>
            <a:r>
              <a:rPr lang="fr-FR" sz="1000" dirty="0" err="1"/>
              <a:t>complete</a:t>
            </a:r>
            <a:r>
              <a:rPr lang="fr-FR" sz="1000" dirty="0"/>
              <a:t> machine management. </a:t>
            </a:r>
            <a:r>
              <a:rPr lang="fr-FR" sz="1000" dirty="0" err="1"/>
              <a:t>Fully</a:t>
            </a:r>
            <a:r>
              <a:rPr lang="fr-FR" sz="1000" dirty="0"/>
              <a:t> </a:t>
            </a:r>
            <a:r>
              <a:rPr lang="fr-FR" sz="1000" dirty="0" err="1"/>
              <a:t>integrated</a:t>
            </a:r>
            <a:r>
              <a:rPr lang="fr-FR" sz="1000" dirty="0"/>
              <a:t> Ethernet-</a:t>
            </a:r>
            <a:r>
              <a:rPr lang="fr-FR" sz="1000" dirty="0" err="1"/>
              <a:t>based</a:t>
            </a:r>
            <a:r>
              <a:rPr lang="fr-FR" sz="1000" dirty="0"/>
              <a:t> communication </a:t>
            </a:r>
            <a:r>
              <a:rPr lang="fr-FR" sz="1000" dirty="0" err="1"/>
              <a:t>with</a:t>
            </a:r>
            <a:r>
              <a:rPr lang="fr-FR" sz="1000" dirty="0"/>
              <a:t> </a:t>
            </a:r>
            <a:r>
              <a:rPr lang="fr-FR" sz="1000" dirty="0" err="1"/>
              <a:t>SercosIII.Tool</a:t>
            </a:r>
            <a:r>
              <a:rPr lang="fr-FR" sz="1000" dirty="0"/>
              <a:t> for the </a:t>
            </a:r>
            <a:r>
              <a:rPr lang="fr-FR" sz="1000" dirty="0" err="1"/>
              <a:t>entire</a:t>
            </a:r>
            <a:r>
              <a:rPr lang="fr-FR" sz="1000" dirty="0"/>
              <a:t> engineering, commissioning and diagnostic process </a:t>
            </a:r>
            <a:r>
              <a:rPr lang="fr-FR" sz="1000" dirty="0" err="1"/>
              <a:t>included</a:t>
            </a:r>
            <a:r>
              <a:rPr lang="fr-FR" sz="1000" dirty="0"/>
              <a:t>. </a:t>
            </a:r>
            <a:endParaRPr lang="it-IT" sz="4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B25C61E8-69CE-4C5D-A95E-7FC22DAD394D}"/>
              </a:ext>
            </a:extLst>
          </p:cNvPr>
          <p:cNvSpPr txBox="1">
            <a:spLocks/>
          </p:cNvSpPr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Pack Drive 3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96720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200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Keep the pace of electronics improvements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62</cp:revision>
  <cp:lastPrinted>2017-09-01T14:01:41Z</cp:lastPrinted>
  <dcterms:created xsi:type="dcterms:W3CDTF">2017-07-10T14:51:51Z</dcterms:created>
  <dcterms:modified xsi:type="dcterms:W3CDTF">2019-06-26T13:49:56Z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2019-06-26T15:49:55.8651607+02:00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