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4" r:id="rId2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022" y="264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639553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9917245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53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655" indent="-18288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6280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88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oleObject" Target="../embeddings/oleObject4.bin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think-cell Folie" r:id="rId4" imgW="8890" imgH="8890" progId="TCLayout.ActiveDocument.1">
                  <p:embed/>
                </p:oleObj>
              </mc:Choice>
              <mc:Fallback>
                <p:oleObj name="think-cell Folie" r:id="rId4" imgW="8890" imgH="8890" progId="TCLayout.ActiveDocument.1">
                  <p:embed/>
                  <p:pic>
                    <p:nvPicPr>
                      <p:cNvPr id="0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/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think-cell Folie" r:id="rId5" imgW="12700" imgH="12700" progId="TCLayout.ActiveDocument.1">
                  <p:embed/>
                </p:oleObj>
              </mc:Choice>
              <mc:Fallback>
                <p:oleObj name="think-cell Folie" r:id="rId5" imgW="12700" imgH="12700" progId="TCLayout.ActiveDocument.1">
                  <p:embed/>
                  <p:pic>
                    <p:nvPicPr>
                      <p:cNvPr id="0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think-cell Folie" r:id="rId5" imgW="8890" imgH="8890" progId="TCLayout.ActiveDocument.1">
                  <p:embed/>
                </p:oleObj>
              </mc:Choice>
              <mc:Fallback>
                <p:oleObj name="think-cell Folie" r:id="rId5" imgW="8890" imgH="889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/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dirty="0" smtClean="0">
                <a:solidFill>
                  <a:srgbClr val="7F7F7F"/>
                </a:solidFill>
              </a:r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/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dirty="0" smtClean="0">
                <a:solidFill>
                  <a:srgbClr val="7F7F7F"/>
                </a:solidFill>
              </a:r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/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/>
            <p:cNvSpPr/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think-cell Folie" r:id="rId7" imgW="8890" imgH="8890" progId="TCLayout.ActiveDocument.1">
                  <p:embed/>
                </p:oleObj>
              </mc:Choice>
              <mc:Fallback>
                <p:oleObj name="think-cell Folie" r:id="rId7" imgW="8890" imgH="8890" progId="TCLayout.ActiveDocument.1">
                  <p:embed/>
                  <p:pic>
                    <p:nvPicPr>
                      <p:cNvPr id="0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think-cell Folie" r:id="rId5" imgW="8890" imgH="8890" progId="TCLayout.ActiveDocument.1">
                  <p:embed/>
                </p:oleObj>
              </mc:Choice>
              <mc:Fallback>
                <p:oleObj name="think-cell Folie" r:id="rId5" imgW="8890" imgH="8890" progId="TCLayout.ActiveDocument.1">
                  <p:embed/>
                  <p:pic>
                    <p:nvPicPr>
                      <p:cNvPr id="0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/>
          <p:cNvSpPr txBox="1"/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think-cell Folie" r:id="rId4" imgW="8890" imgH="8890" progId="TCLayout.ActiveDocument.1">
                  <p:embed/>
                </p:oleObj>
              </mc:Choice>
              <mc:Fallback>
                <p:oleObj name="think-cell Folie" r:id="rId4" imgW="8890" imgH="889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/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dirty="0" smtClean="0">
                <a:solidFill>
                  <a:srgbClr val="7F7F7F"/>
                </a:solidFill>
              </a:r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/>
          <p:cNvSpPr txBox="1"/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dirty="0" smtClean="0">
                <a:solidFill>
                  <a:srgbClr val="7F7F7F"/>
                </a:solidFill>
              </a:r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/>
          <p:cNvGrpSpPr/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/>
            <p:cNvSpPr/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think-cell Folie" r:id="rId4" imgW="8890" imgH="8890" progId="TCLayout.ActiveDocument.1">
                  <p:embed/>
                </p:oleObj>
              </mc:Choice>
              <mc:Fallback>
                <p:oleObj name="think-cell Folie" r:id="rId4" imgW="8890" imgH="8890" progId="TCLayout.ActiveDocument.1">
                  <p:embed/>
                  <p:pic>
                    <p:nvPicPr>
                      <p:cNvPr id="0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think-cell Folie" r:id="rId26" imgW="8890" imgH="8890" progId="TCLayout.ActiveDocument.1">
                  <p:embed/>
                </p:oleObj>
              </mc:Choice>
              <mc:Fallback>
                <p:oleObj name="think-cell Folie" r:id="rId26" imgW="8890" imgH="889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/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/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dirty="0" smtClean="0">
                <a:solidFill>
                  <a:srgbClr val="7F7F7F"/>
                </a:solidFill>
              </a:r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/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dirty="0" smtClean="0">
                <a:solidFill>
                  <a:srgbClr val="7F7F7F"/>
                </a:solidFill>
              </a:r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/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/>
            <p:cNvSpPr/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f28a405393f25be5bf34a393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3C38D26B-0C65-4DFF-8CDE-48C88793700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505" indent="-179705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5305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705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/>
          <p:cNvGrpSpPr/>
          <p:nvPr/>
        </p:nvGrpSpPr>
        <p:grpSpPr bwMode="auto">
          <a:xfrm>
            <a:off x="651885" y="1680780"/>
            <a:ext cx="7997390" cy="4226243"/>
            <a:chOff x="650875" y="1906363"/>
            <a:chExt cx="7991475" cy="4042393"/>
          </a:xfrm>
        </p:grpSpPr>
        <p:sp>
          <p:nvSpPr>
            <p:cNvPr id="15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1695" rtl="0" eaLnBrk="1" fontAlgn="auto" latinLnBrk="0" hangingPunct="1">
                <a:lnSpc>
                  <a:spcPct val="100000"/>
                </a:lnSpc>
                <a:spcBef>
                  <a:spcPts val="285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defRPr/>
              </a:pPr>
              <a:r>
                <a:rPr kumimoji="0" lang="zh-CN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panose="020B0604020202020204"/>
                  <a:ea typeface="宋体" panose="02010600030101010101" pitchFamily="34" charset="-128"/>
                  <a:cs typeface="+mn-cs"/>
                </a:rPr>
                <a:t>价值和益处</a:t>
              </a:r>
            </a:p>
          </p:txBody>
        </p:sp>
        <p:sp>
          <p:nvSpPr>
            <p:cNvPr id="18" name="Rechteck 4"/>
            <p:cNvSpPr/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15" marR="0" lvl="0" indent="-323215" algn="l" defTabSz="861695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panose="05000000000000000000" pitchFamily="2" charset="2"/>
                <a:buChar char="§"/>
                <a:defRPr/>
              </a:pPr>
              <a:endParaRPr kumimoji="0" lang="en-US" altLang="fr-FR" sz="113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9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705" marR="0" lvl="0" indent="-179705" algn="l" defTabSz="861695" rtl="0" eaLnBrk="1" fontAlgn="base" latinLnBrk="0" hangingPunct="1">
                <a:lnSpc>
                  <a:spcPct val="100000"/>
                </a:lnSpc>
                <a:spcBef>
                  <a:spcPts val="285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defRPr/>
              </a:pPr>
              <a:r>
                <a:rPr kumimoji="0" lang="zh-CN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Arial" panose="020B0604020202020204" pitchFamily="34" charset="0"/>
                </a:rPr>
                <a:t>描述</a:t>
              </a:r>
            </a:p>
          </p:txBody>
        </p:sp>
        <p:sp>
          <p:nvSpPr>
            <p:cNvPr id="20" name="Rechteck 12"/>
            <p:cNvSpPr/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15" marR="0" lvl="0" indent="-323215" algn="l" defTabSz="86169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panose="05000000000000000000" pitchFamily="2" charset="2"/>
                <a:buChar char="§"/>
                <a:defRPr/>
              </a:pPr>
              <a:endParaRPr kumimoji="0" lang="en-US" altLang="zh-CN" sz="113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轻柔处理产品实现最佳效率</a:t>
            </a:r>
          </a:p>
        </p:txBody>
      </p:sp>
      <p:sp>
        <p:nvSpPr>
          <p:cNvPr id="16" name="Text Placeholder 2"/>
          <p:cNvSpPr txBox="1"/>
          <p:nvPr/>
        </p:nvSpPr>
        <p:spPr>
          <a:xfrm>
            <a:off x="669925" y="5979790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505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880" algn="l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sz="800" dirty="0"/>
              <a:t>价值：</a:t>
            </a:r>
            <a:r>
              <a:rPr lang="zh-CN" sz="800" dirty="0">
                <a:solidFill>
                  <a:srgbClr val="000000"/>
                </a:solidFill>
              </a:rPr>
              <a:t>提高生产效率</a:t>
            </a:r>
            <a:r>
              <a:rPr lang="zh-CN" sz="800" dirty="0"/>
              <a:t>和灵活性</a:t>
            </a:r>
          </a:p>
          <a:p>
            <a:r>
              <a:rPr lang="zh-CN" sz="800" dirty="0"/>
              <a:t>设备：码垛/卸跺设备</a:t>
            </a:r>
          </a:p>
          <a:p>
            <a:r>
              <a:rPr lang="zh-CN" sz="800" dirty="0"/>
              <a:t>产品目录代码</a:t>
            </a:r>
            <a:r>
              <a:rPr lang="fr-FR" altLang="zh-CN" sz="800"/>
              <a:t>: EOL</a:t>
            </a:r>
            <a:r>
              <a:rPr lang="zh-CN" sz="800"/>
              <a:t>031</a:t>
            </a:r>
            <a:endParaRPr lang="zh-CN" sz="800" dirty="0"/>
          </a:p>
        </p:txBody>
      </p:sp>
      <p:sp>
        <p:nvSpPr>
          <p:cNvPr id="17" name="Text Placeholder 2"/>
          <p:cNvSpPr txBox="1"/>
          <p:nvPr/>
        </p:nvSpPr>
        <p:spPr bwMode="auto">
          <a:xfrm>
            <a:off x="647127" y="1391855"/>
            <a:ext cx="75390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/>
          <a:lstStyle>
            <a:lvl1pPr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7800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505" indent="-179705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5305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9705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/>
              <a:t>AXOSMART</a:t>
            </a:r>
          </a:p>
        </p:txBody>
      </p:sp>
      <p:sp>
        <p:nvSpPr>
          <p:cNvPr id="21" name="Rettangolo 11"/>
          <p:cNvSpPr/>
          <p:nvPr/>
        </p:nvSpPr>
        <p:spPr>
          <a:xfrm>
            <a:off x="647127" y="2071627"/>
            <a:ext cx="38970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pPr>
              <a:buClr>
                <a:schemeClr val="accent4"/>
              </a:buClr>
            </a:pPr>
            <a:r>
              <a:rPr lang="zh-CN" sz="1000" b="1"/>
              <a:t>生产效率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可在同一个循环内执行多次包装抓取，进一步提高性能，确保提高生产速度、准确度、效率和包装质量。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该装置可以极高的准确度处理各类外包装（纸箱、裹包和分格箱）。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处理易损坏包装/容器的理想选择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完全通过软件快速完成包装样式和码垛模式的换型（无需人工调整机械装置）。</a:t>
            </a:r>
          </a:p>
          <a:p>
            <a:pPr>
              <a:buClr>
                <a:schemeClr val="accent4"/>
              </a:buClr>
            </a:pPr>
            <a:r>
              <a:rPr lang="zh-CN" sz="1000" b="1"/>
              <a:t>维护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低维护需要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2" name="Rettangolo 11"/>
          <p:cNvSpPr/>
          <p:nvPr/>
        </p:nvSpPr>
        <p:spPr>
          <a:xfrm>
            <a:off x="4757021" y="2071626"/>
            <a:ext cx="38970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r>
              <a:rPr sz="1000" dirty="0">
                <a:latin typeface="+mj-lt"/>
              </a:rPr>
              <a:t>AXOSMART</a:t>
            </a:r>
            <a:r>
              <a:rPr lang="zh-CN" sz="1000" dirty="0">
                <a:latin typeface="+mj-lt"/>
              </a:rPr>
              <a:t> </a:t>
            </a:r>
            <a:r>
              <a:rPr lang="zh-CN" sz="1000" dirty="0"/>
              <a:t>™ 有单模块或双模块配置，对安装空间要求低，是升级产品进给处理系统的理想之选。它包括以下组件：</a:t>
            </a:r>
          </a:p>
          <a:p>
            <a:r>
              <a:rPr lang="zh-CN" sz="1000" dirty="0"/>
              <a:t>一个用于计数和分隔开产品的分配传送带</a:t>
            </a:r>
          </a:p>
          <a:p>
            <a:r>
              <a:rPr lang="zh-CN" sz="1000" dirty="0"/>
              <a:t>一个扁链垫片组成的输送台（以正确的速度引导输送包装）</a:t>
            </a:r>
          </a:p>
          <a:p>
            <a:r>
              <a:rPr lang="zh-CN" sz="1000" dirty="0"/>
              <a:t>一个或多个夹具头（输送包装并将其旋转到正确位置）</a:t>
            </a:r>
          </a:p>
          <a:p>
            <a:r>
              <a:rPr lang="zh-CN" sz="1000" dirty="0"/>
              <a:t>一个堆层台（根据预选码垛模式码放包装）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pic>
        <p:nvPicPr>
          <p:cNvPr id="23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077" y="4273555"/>
            <a:ext cx="1941002" cy="134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734" y="4236319"/>
            <a:ext cx="2112828" cy="1412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SimSun</vt:lpstr>
      <vt:lpstr>SimSun</vt:lpstr>
      <vt:lpstr>Arial</vt:lpstr>
      <vt:lpstr>Wingdings</vt:lpstr>
      <vt:lpstr>NewSidel_Template_4x3_with add layouts</vt:lpstr>
      <vt:lpstr>think-cell Folie</vt:lpstr>
      <vt:lpstr>轻柔处理产品实现最佳效率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62</cp:revision>
  <cp:lastPrinted>2017-09-01T14:01:00Z</cp:lastPrinted>
  <dcterms:created xsi:type="dcterms:W3CDTF">2017-07-10T14:51:00Z</dcterms:created>
  <dcterms:modified xsi:type="dcterms:W3CDTF">2019-06-26T13:55:18Z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KSOProductBuildVer">
    <vt:lpwstr>1033-10.2.0.7635</vt:lpwstr>
  </property>
  <property fmtid="{D5CDD505-2E9C-101B-9397-08002B2CF9AE}" pid="5" name="MSIP_Label_94480757-a570-4f64-84e7-c5b3ffe9d573_Enabled">
    <vt:lpwstr>True</vt:lpwstr>
  </property>
  <property fmtid="{D5CDD505-2E9C-101B-9397-08002B2CF9AE}" pid="6" name="MSIP_Label_94480757-a570-4f64-84e7-c5b3ffe9d573_SiteId">
    <vt:lpwstr>2390cbd1-e663-4321-bc93-ba298637ce52</vt:lpwstr>
  </property>
  <property fmtid="{D5CDD505-2E9C-101B-9397-08002B2CF9AE}" pid="7" name="MSIP_Label_94480757-a570-4f64-84e7-c5b3ffe9d573_Ref">
    <vt:lpwstr>https://api.informationprotection.azure.com/api/2390cbd1-e663-4321-bc93-ba298637ce52</vt:lpwstr>
  </property>
  <property fmtid="{D5CDD505-2E9C-101B-9397-08002B2CF9AE}" pid="8" name="MSIP_Label_94480757-a570-4f64-84e7-c5b3ffe9d573_Owner">
    <vt:lpwstr>107200@sidel.com</vt:lpwstr>
  </property>
  <property fmtid="{D5CDD505-2E9C-101B-9397-08002B2CF9AE}" pid="9" name="MSIP_Label_94480757-a570-4f64-84e7-c5b3ffe9d573_SetDate">
    <vt:lpwstr>2019-06-26T15:55:18.0073607+02:00</vt:lpwstr>
  </property>
  <property fmtid="{D5CDD505-2E9C-101B-9397-08002B2CF9AE}" pid="10" name="MSIP_Label_94480757-a570-4f64-84e7-c5b3ffe9d573_Name">
    <vt:lpwstr>General</vt:lpwstr>
  </property>
  <property fmtid="{D5CDD505-2E9C-101B-9397-08002B2CF9AE}" pid="11" name="MSIP_Label_94480757-a570-4f64-84e7-c5b3ffe9d573_Application">
    <vt:lpwstr>Microsoft Azure Information Protection</vt:lpwstr>
  </property>
  <property fmtid="{D5CDD505-2E9C-101B-9397-08002B2CF9AE}" pid="12" name="MSIP_Label_94480757-a570-4f64-84e7-c5b3ffe9d573_Extended_MSFT_Method">
    <vt:lpwstr>Automatic</vt:lpwstr>
  </property>
  <property fmtid="{D5CDD505-2E9C-101B-9397-08002B2CF9AE}" pid="13" name="Sensitivity">
    <vt:lpwstr>General</vt:lpwstr>
  </property>
</Properties>
</file>