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"/>
  </p:notesMasterIdLst>
  <p:handoutMasterIdLst>
    <p:handoutMasterId r:id="rId4"/>
  </p:handoutMasterIdLst>
  <p:sldIdLst>
    <p:sldId id="354" r:id="rId2"/>
  </p:sldIdLst>
  <p:sldSz cx="9144000" cy="6858000" type="screen4x3"/>
  <p:notesSz cx="6808788" cy="9940925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782" y="86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26/06/2019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9C59B24C-EB43-46D8-BEEE-EE94525D8B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6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>
                        <a:extLst>
                          <a:ext uri="{FF2B5EF4-FFF2-40B4-BE49-F238E27FC236}">
                            <a16:creationId xmlns:a16="http://schemas.microsoft.com/office/drawing/2014/main" id="{9C59B24C-EB43-46D8-BEEE-EE94525D8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A10C7-D71D-4C11-9CE2-F9B94E8A0ACE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2AB926E4-4BEB-4A3D-A11F-A4A1CC37785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87550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0657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0427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03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07058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5123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9381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593196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80896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464347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>
            <a:extLst>
              <a:ext uri="{FF2B5EF4-FFF2-40B4-BE49-F238E27FC236}">
                <a16:creationId xmlns:a16="http://schemas.microsoft.com/office/drawing/2014/main" id="{58CC21B4-4357-4C4A-8EB9-63D9313463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>
            <a:extLst>
              <a:ext uri="{FF2B5EF4-FFF2-40B4-BE49-F238E27FC236}">
                <a16:creationId xmlns:a16="http://schemas.microsoft.com/office/drawing/2014/main" id="{E414036E-70A7-46DB-9200-9ED435728FF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4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>
                        <a:extLst>
                          <a:ext uri="{FF2B5EF4-FFF2-40B4-BE49-F238E27FC236}">
                            <a16:creationId xmlns:a16="http://schemas.microsoft.com/office/drawing/2014/main" id="{E414036E-70A7-46DB-9200-9ED435728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19913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6662603A-E5E5-4962-A7E9-98BDF8B03E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4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6662603A-E5E5-4962-A7E9-98BDF8B03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E6DB0-F588-451A-B056-CBF8C8421A80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5C8E0-CDDA-436A-91F8-C903D03A3F22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0BC799A-8D74-4531-A751-1F5C1F94675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632B269-EC55-43A6-952B-13604E47FF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20F7B84-FBA2-4A84-B9DD-0564F18058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BE63E81-0CDD-456E-8361-F2A4B06956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F425AE-0637-4A5C-8AD8-E3594A43B828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6CB09F99-8107-4563-8E3E-E25C954CA8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5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6CB09F99-8107-4563-8E3E-E25C954CA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0724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>
            <a:extLst>
              <a:ext uri="{FF2B5EF4-FFF2-40B4-BE49-F238E27FC236}">
                <a16:creationId xmlns:a16="http://schemas.microsoft.com/office/drawing/2014/main" id="{48B6064E-DAF9-4F78-9201-6C88827D9E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>
            <a:extLst>
              <a:ext uri="{FF2B5EF4-FFF2-40B4-BE49-F238E27FC236}">
                <a16:creationId xmlns:a16="http://schemas.microsoft.com/office/drawing/2014/main" id="{4D273C6C-C475-42C8-ABFB-284B2C0B04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8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>
                        <a:extLst>
                          <a:ext uri="{FF2B5EF4-FFF2-40B4-BE49-F238E27FC236}">
                            <a16:creationId xmlns:a16="http://schemas.microsoft.com/office/drawing/2014/main" id="{4D273C6C-C475-42C8-ABFB-284B2C0B04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>
            <a:extLst>
              <a:ext uri="{FF2B5EF4-FFF2-40B4-BE49-F238E27FC236}">
                <a16:creationId xmlns:a16="http://schemas.microsoft.com/office/drawing/2014/main" id="{61AB32D3-B720-4DC5-B705-6C82C84A97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>
            <a:extLst>
              <a:ext uri="{FF2B5EF4-FFF2-40B4-BE49-F238E27FC236}">
                <a16:creationId xmlns:a16="http://schemas.microsoft.com/office/drawing/2014/main" id="{10DA50E8-C7BC-433D-A6BF-6F60B11230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8C12912-820C-4F4F-BEA8-F8FDF7C6A82B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5503519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>
            <a:extLst>
              <a:ext uri="{FF2B5EF4-FFF2-40B4-BE49-F238E27FC236}">
                <a16:creationId xmlns:a16="http://schemas.microsoft.com/office/drawing/2014/main" id="{48704EED-52D7-483F-A682-D0920044116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2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4" hidden="1">
                        <a:extLst>
                          <a:ext uri="{FF2B5EF4-FFF2-40B4-BE49-F238E27FC236}">
                            <a16:creationId xmlns:a16="http://schemas.microsoft.com/office/drawing/2014/main" id="{48704EED-52D7-483F-A682-D092004411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771F7E-2490-4E30-BFEE-C46CA516DED6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1963516-7834-4B15-A3B2-1CD7AC2CE8FE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9C6B3849-CB19-4810-AADE-A14757B1210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17B92-63CB-46C9-9B85-84BF03D4C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id="{92A88D7E-6700-4C58-88EE-D301A85357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3763BD11-036F-4534-B914-C4A35B2C8D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A1EC13-EE16-4407-B4EF-554B89E85401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4509241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A92EE19B-D156-4648-9083-1F2106C13D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6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A92EE19B-D156-4648-9083-1F2106C13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16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35553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37522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9687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9189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52778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79033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65259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>
            <a:extLst>
              <a:ext uri="{FF2B5EF4-FFF2-40B4-BE49-F238E27FC236}">
                <a16:creationId xmlns:a16="http://schemas.microsoft.com/office/drawing/2014/main" id="{B8A9B5B2-5923-4D69-AB90-2ABF7B3567C2}"/>
              </a:ext>
            </a:extLst>
          </p:cNvPr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2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B8A9B5B2-5923-4D69-AB90-2ABF7B35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>
            <a:extLst>
              <a:ext uri="{FF2B5EF4-FFF2-40B4-BE49-F238E27FC236}">
                <a16:creationId xmlns:a16="http://schemas.microsoft.com/office/drawing/2014/main" id="{0220E04D-68E9-4630-A6AC-59890C31C4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>
            <a:extLst>
              <a:ext uri="{FF2B5EF4-FFF2-40B4-BE49-F238E27FC236}">
                <a16:creationId xmlns:a16="http://schemas.microsoft.com/office/drawing/2014/main" id="{ACE36F5B-6D5D-465C-BE53-91F27D8F5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49171E63-CC51-4789-BEE3-958295FA299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DCBF4421-BC20-4B06-8993-F5D78731DFBF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E1E3A287-ED78-4D1E-A18A-0BE8D3F1EBB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>
              <a:extLst>
                <a:ext uri="{FF2B5EF4-FFF2-40B4-BE49-F238E27FC236}">
                  <a16:creationId xmlns:a16="http://schemas.microsoft.com/office/drawing/2014/main" id="{0407AA08-BE11-49DC-A916-452F9D8F63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>
              <a:extLst>
                <a:ext uri="{FF2B5EF4-FFF2-40B4-BE49-F238E27FC236}">
                  <a16:creationId xmlns:a16="http://schemas.microsoft.com/office/drawing/2014/main" id="{27694F50-8847-46CC-AF63-73280E80F2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>
              <a:extLst>
                <a:ext uri="{FF2B5EF4-FFF2-40B4-BE49-F238E27FC236}">
                  <a16:creationId xmlns:a16="http://schemas.microsoft.com/office/drawing/2014/main" id="{949AC342-91C7-45CA-A7BE-8C03F49B8D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24772F-1776-41B6-B35F-9D0063217E83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34d541ea9fec9c3688a7a489" descr="{&quot;HashCode&quot;:-1488328267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B4CE4608-BD6C-4A40-94DC-C86EBAC7F090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18743005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2">
            <a:extLst>
              <a:ext uri="{FF2B5EF4-FFF2-40B4-BE49-F238E27FC236}">
                <a16:creationId xmlns:a16="http://schemas.microsoft.com/office/drawing/2014/main" id="{FDE5C20F-0EE7-4D73-B4F9-180D6A2F7A25}"/>
              </a:ext>
            </a:extLst>
          </p:cNvPr>
          <p:cNvGrpSpPr>
            <a:grpSpLocks/>
          </p:cNvGrpSpPr>
          <p:nvPr/>
        </p:nvGrpSpPr>
        <p:grpSpPr bwMode="auto">
          <a:xfrm>
            <a:off x="624136" y="1680780"/>
            <a:ext cx="7997390" cy="4226243"/>
            <a:chOff x="650875" y="1906363"/>
            <a:chExt cx="7991475" cy="4042393"/>
          </a:xfrm>
        </p:grpSpPr>
        <p:sp>
          <p:nvSpPr>
            <p:cNvPr id="15" name="Rechteck 3">
              <a:extLst>
                <a:ext uri="{FF2B5EF4-FFF2-40B4-BE49-F238E27FC236}">
                  <a16:creationId xmlns:a16="http://schemas.microsoft.com/office/drawing/2014/main" id="{410A2E0B-6F7A-4BEB-B2D2-814A8F410176}"/>
                </a:ext>
              </a:extLst>
            </p:cNvPr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0" marR="0" lvl="0" indent="0" algn="l" defTabSz="862049" rtl="0" eaLnBrk="1" fontAlgn="auto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de-DE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NUTZEN UND VORTEILE</a:t>
              </a:r>
            </a:p>
          </p:txBody>
        </p:sp>
        <p:sp>
          <p:nvSpPr>
            <p:cNvPr id="18" name="Rechteck 4">
              <a:extLst>
                <a:ext uri="{FF2B5EF4-FFF2-40B4-BE49-F238E27FC236}">
                  <a16:creationId xmlns:a16="http://schemas.microsoft.com/office/drawing/2014/main" id="{748B2BBF-4F06-41CE-BD7E-D69A5AEF7EC5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" name="Rechteck 11">
              <a:extLst>
                <a:ext uri="{FF2B5EF4-FFF2-40B4-BE49-F238E27FC236}">
                  <a16:creationId xmlns:a16="http://schemas.microsoft.com/office/drawing/2014/main" id="{5341CE45-A92B-47F2-8F0D-5C74243CC901}"/>
                </a:ext>
              </a:extLst>
            </p:cNvPr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179593" marR="0" lvl="0" indent="-179593" algn="l" defTabSz="862049" rtl="0" eaLnBrk="1" fontAlgn="base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DE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BESCHREIBUNG</a:t>
              </a:r>
            </a:p>
          </p:txBody>
        </p:sp>
        <p:sp>
          <p:nvSpPr>
            <p:cNvPr id="20" name="Rechteck 12">
              <a:extLst>
                <a:ext uri="{FF2B5EF4-FFF2-40B4-BE49-F238E27FC236}">
                  <a16:creationId xmlns:a16="http://schemas.microsoft.com/office/drawing/2014/main" id="{616FFC06-CCAA-4D3A-B504-3F9ADEEFF85E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Schonende Handhabung der Produkte für beste Effizienz</a:t>
            </a:r>
          </a:p>
        </p:txBody>
      </p:sp>
      <p:sp>
        <p:nvSpPr>
          <p:cNvPr id="16" name="Text Placeholder 2"/>
          <p:cNvSpPr txBox="1">
            <a:spLocks/>
          </p:cNvSpPr>
          <p:nvPr/>
        </p:nvSpPr>
        <p:spPr>
          <a:xfrm>
            <a:off x="669925" y="5979790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de-DE" sz="800" dirty="0"/>
              <a:t>Nutzen: Effizienz, Flexibilität</a:t>
            </a:r>
          </a:p>
          <a:p>
            <a:r>
              <a:rPr lang="de-DE" sz="800" dirty="0"/>
              <a:t>Ausstattung: Pal/</a:t>
            </a:r>
            <a:r>
              <a:rPr lang="de-DE" sz="800" dirty="0" err="1"/>
              <a:t>Depal</a:t>
            </a:r>
            <a:r>
              <a:rPr lang="de-DE" sz="800" dirty="0"/>
              <a:t> </a:t>
            </a:r>
          </a:p>
          <a:p>
            <a:r>
              <a:rPr lang="de-DE" sz="800"/>
              <a:t>Katalog-Code: EOL031</a:t>
            </a:r>
            <a:endParaRPr lang="de-DE" sz="800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C533A6C7-8C31-4DFB-A9E4-4F3D23922BF7}"/>
              </a:ext>
            </a:extLst>
          </p:cNvPr>
          <p:cNvSpPr txBox="1">
            <a:spLocks/>
          </p:cNvSpPr>
          <p:nvPr/>
        </p:nvSpPr>
        <p:spPr bwMode="auto">
          <a:xfrm>
            <a:off x="647127" y="1391855"/>
            <a:ext cx="753903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7800" indent="-1778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93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78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93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/>
              <a:t>AXOSMART</a:t>
            </a:r>
          </a:p>
        </p:txBody>
      </p:sp>
      <p:sp>
        <p:nvSpPr>
          <p:cNvPr id="21" name="Rettangolo 11">
            <a:extLst>
              <a:ext uri="{FF2B5EF4-FFF2-40B4-BE49-F238E27FC236}">
                <a16:creationId xmlns:a16="http://schemas.microsoft.com/office/drawing/2014/main" id="{95B83833-8EF5-4C81-AD44-0BA4557E1725}"/>
              </a:ext>
            </a:extLst>
          </p:cNvPr>
          <p:cNvSpPr/>
          <p:nvPr/>
        </p:nvSpPr>
        <p:spPr>
          <a:xfrm>
            <a:off x="647127" y="2071627"/>
            <a:ext cx="389701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endParaRPr lang="en-US" sz="1000" b="1" dirty="0"/>
          </a:p>
          <a:p>
            <a:pPr>
              <a:buClr>
                <a:schemeClr val="accent4"/>
              </a:buClr>
            </a:pPr>
            <a:r>
              <a:rPr lang="de-DE" sz="1000" b="1" dirty="0"/>
              <a:t>Produktivität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000" dirty="0"/>
              <a:t>Sicherstellung einer höheren Produktivität, Präzision, Effizienz und Verpackungsqualität, weiter verbessert durch die Möglichkeit, mehrere Gebinde im selben Zyklus zu greifen.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000" dirty="0"/>
              <a:t>Die Vorrichtung kann alle Arten von Sekundärverpackung (Kartons, Gebinde und Kisten) mit extremer Präzision handhaben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000" dirty="0"/>
              <a:t>Ideal für die Handhabung empfindlicherer Gebinde/Behälter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000" dirty="0"/>
              <a:t>Vollständig durch Software gesteuerter schneller Format- und </a:t>
            </a:r>
            <a:r>
              <a:rPr lang="de-DE" sz="1000" dirty="0" err="1"/>
              <a:t>Palettierschemawechsel</a:t>
            </a:r>
            <a:r>
              <a:rPr lang="de-DE" sz="1000" dirty="0"/>
              <a:t> (ohne manuelle mechanische Einstellungen)</a:t>
            </a:r>
          </a:p>
          <a:p>
            <a:pPr>
              <a:buClr>
                <a:schemeClr val="accent4"/>
              </a:buClr>
            </a:pPr>
            <a:r>
              <a:rPr lang="de-DE" sz="1000" b="1" dirty="0"/>
              <a:t>Wartung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000" dirty="0"/>
              <a:t>Geringerer Wartungsbedarf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000" dirty="0"/>
          </a:p>
          <a:p>
            <a:pPr>
              <a:buClr>
                <a:schemeClr val="accent4"/>
              </a:buClr>
            </a:pPr>
            <a:endParaRPr lang="en-US" sz="1000" b="1" dirty="0"/>
          </a:p>
        </p:txBody>
      </p:sp>
      <p:sp>
        <p:nvSpPr>
          <p:cNvPr id="22" name="Rettangolo 11">
            <a:extLst>
              <a:ext uri="{FF2B5EF4-FFF2-40B4-BE49-F238E27FC236}">
                <a16:creationId xmlns:a16="http://schemas.microsoft.com/office/drawing/2014/main" id="{3D3E1DD3-3EC1-451E-A452-E79298D9F6B1}"/>
              </a:ext>
            </a:extLst>
          </p:cNvPr>
          <p:cNvSpPr/>
          <p:nvPr/>
        </p:nvSpPr>
        <p:spPr>
          <a:xfrm>
            <a:off x="4757021" y="2071626"/>
            <a:ext cx="389701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endParaRPr lang="en-US" sz="1000" b="1" dirty="0"/>
          </a:p>
          <a:p>
            <a:r>
              <a:rPr lang="de-DE" sz="1000" dirty="0"/>
              <a:t>Die </a:t>
            </a:r>
            <a:r>
              <a:rPr lang="de-DE" sz="1000" b="1" dirty="0"/>
              <a:t>AXOSMART</a:t>
            </a:r>
            <a:r>
              <a:rPr lang="de-DE" sz="1000" dirty="0"/>
              <a:t> ™ 1 oder 2 Module ist die ideale Maschine im Hinblick auf Installationsraum und Upgrade der Einlaufprodukt-Handhabung. </a:t>
            </a:r>
          </a:p>
          <a:p>
            <a:r>
              <a:rPr lang="de-DE" sz="1000" dirty="0"/>
              <a:t>Sie besteht aus folgenden Elementen:</a:t>
            </a:r>
          </a:p>
          <a:p>
            <a:r>
              <a:rPr lang="de-DE" sz="1000" dirty="0"/>
              <a:t>-Ein Dosierförderer, der Produkte zählt und trennt</a:t>
            </a:r>
          </a:p>
          <a:p>
            <a:r>
              <a:rPr lang="de-DE" sz="1000" dirty="0"/>
              <a:t>-Ein Transfertisch bestehend aus einer flachen Gittermatte (für Kanalisierung und Transport der Gebinde mit der richtigen Geschwindigkeit)</a:t>
            </a:r>
          </a:p>
          <a:p>
            <a:r>
              <a:rPr lang="de-DE" sz="1000" dirty="0"/>
              <a:t>-Ein oder mehr Greifköpfe – die die Gebinde übergeben und in die korrekte Position drehen.</a:t>
            </a:r>
          </a:p>
          <a:p>
            <a:r>
              <a:rPr lang="de-DE" sz="1000" dirty="0"/>
              <a:t>-Ein Lagenbildungstisch zur Positionierung der Gebinde gemäß dem gewählten </a:t>
            </a:r>
            <a:r>
              <a:rPr lang="de-DE" sz="1000" dirty="0" err="1"/>
              <a:t>Palettierschema</a:t>
            </a:r>
            <a:r>
              <a:rPr lang="de-DE" sz="1000" dirty="0"/>
              <a:t>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000" dirty="0"/>
          </a:p>
          <a:p>
            <a:pPr>
              <a:buClr>
                <a:schemeClr val="accent4"/>
              </a:buClr>
            </a:pPr>
            <a:endParaRPr lang="en-US" sz="1000" b="1" dirty="0"/>
          </a:p>
        </p:txBody>
      </p:sp>
      <p:pic>
        <p:nvPicPr>
          <p:cNvPr id="23" name="Picture 1">
            <a:extLst>
              <a:ext uri="{FF2B5EF4-FFF2-40B4-BE49-F238E27FC236}">
                <a16:creationId xmlns:a16="http://schemas.microsoft.com/office/drawing/2014/main" id="{52A7DF8F-20E6-4EF7-A253-902AA44276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077" y="4366692"/>
            <a:ext cx="1941002" cy="1348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4">
            <a:extLst>
              <a:ext uri="{FF2B5EF4-FFF2-40B4-BE49-F238E27FC236}">
                <a16:creationId xmlns:a16="http://schemas.microsoft.com/office/drawing/2014/main" id="{CDFC4623-4326-4EFC-98CB-D5E74F175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6734" y="4329456"/>
            <a:ext cx="2112828" cy="1412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26785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178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SimSun</vt:lpstr>
      <vt:lpstr>Arial</vt:lpstr>
      <vt:lpstr>Wingdings</vt:lpstr>
      <vt:lpstr>NewSidel_Template_4x3_with add layouts</vt:lpstr>
      <vt:lpstr>think-cell Folie</vt:lpstr>
      <vt:lpstr>Schonende Handhabung der Produkte für beste Effizienz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66</cp:revision>
  <cp:lastPrinted>2017-09-01T14:01:41Z</cp:lastPrinted>
  <dcterms:created xsi:type="dcterms:W3CDTF">2017-07-10T14:51:51Z</dcterms:created>
  <dcterms:modified xsi:type="dcterms:W3CDTF">2019-06-26T13:57:10Z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107200@sidel.com</vt:lpwstr>
  </property>
  <property fmtid="{D5CDD505-2E9C-101B-9397-08002B2CF9AE}" pid="8" name="MSIP_Label_94480757-a570-4f64-84e7-c5b3ffe9d573_SetDate">
    <vt:lpwstr>2019-06-26T15:57:10.6401607+02:00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