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54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7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65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42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70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12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38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3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89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6434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9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550351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092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1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5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752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68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18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277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0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52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22ae440a98976c0e53d3418c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D6A7548C-6897-4294-BA66-6958344035A9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>
            <a:extLst>
              <a:ext uri="{FF2B5EF4-FFF2-40B4-BE49-F238E27FC236}">
                <a16:creationId xmlns:a16="http://schemas.microsoft.com/office/drawing/2014/main" id="{FDE5C20F-0EE7-4D73-B4F9-180D6A2F7A25}"/>
              </a:ext>
            </a:extLst>
          </p:cNvPr>
          <p:cNvGrpSpPr>
            <a:grpSpLocks/>
          </p:cNvGrpSpPr>
          <p:nvPr/>
        </p:nvGrpSpPr>
        <p:grpSpPr bwMode="auto">
          <a:xfrm>
            <a:off x="651885" y="1680780"/>
            <a:ext cx="7997390" cy="4226243"/>
            <a:chOff x="650875" y="1906363"/>
            <a:chExt cx="7991475" cy="4042393"/>
          </a:xfrm>
        </p:grpSpPr>
        <p:sp>
          <p:nvSpPr>
            <p:cNvPr id="15" name="Rechteck 3">
              <a:extLst>
                <a:ext uri="{FF2B5EF4-FFF2-40B4-BE49-F238E27FC236}">
                  <a16:creationId xmlns:a16="http://schemas.microsoft.com/office/drawing/2014/main" id="{410A2E0B-6F7A-4BEB-B2D2-814A8F410176}"/>
                </a:ext>
              </a:extLst>
            </p:cNvPr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18" name="Rechteck 4">
              <a:extLst>
                <a:ext uri="{FF2B5EF4-FFF2-40B4-BE49-F238E27FC236}">
                  <a16:creationId xmlns:a16="http://schemas.microsoft.com/office/drawing/2014/main" id="{748B2BBF-4F06-41CE-BD7E-D69A5AEF7EC5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" name="Rechteck 11">
              <a:extLst>
                <a:ext uri="{FF2B5EF4-FFF2-40B4-BE49-F238E27FC236}">
                  <a16:creationId xmlns:a16="http://schemas.microsoft.com/office/drawing/2014/main" id="{5341CE45-A92B-47F2-8F0D-5C74243CC901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0" name="Rechteck 12">
              <a:extLst>
                <a:ext uri="{FF2B5EF4-FFF2-40B4-BE49-F238E27FC236}">
                  <a16:creationId xmlns:a16="http://schemas.microsoft.com/office/drawing/2014/main" id="{616FFC06-CCAA-4D3A-B504-3F9ADEEFF85E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Gentle product handling for best efficiency</a:t>
            </a:r>
            <a:endParaRPr lang="fr-FR" dirty="0"/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669925" y="5979790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800" kern="0" dirty="0"/>
              <a:t>Value: </a:t>
            </a:r>
            <a:r>
              <a:rPr lang="en-US" sz="800" kern="0" dirty="0">
                <a:solidFill>
                  <a:srgbClr val="000000"/>
                </a:solidFill>
              </a:rPr>
              <a:t>Efficiency,</a:t>
            </a:r>
            <a:r>
              <a:rPr lang="en-US" sz="800" kern="0" dirty="0"/>
              <a:t> Flexibility</a:t>
            </a:r>
          </a:p>
          <a:p>
            <a:r>
              <a:rPr lang="en-US" sz="800" kern="0" dirty="0"/>
              <a:t>Equipment: Pal/</a:t>
            </a:r>
            <a:r>
              <a:rPr lang="en-US" sz="800" kern="0" dirty="0" err="1"/>
              <a:t>Depal</a:t>
            </a:r>
            <a:endParaRPr lang="en-US" sz="800" kern="0" dirty="0"/>
          </a:p>
          <a:p>
            <a:r>
              <a:rPr lang="en-US" sz="800" kern="0"/>
              <a:t>Catalogue code: EOL031</a:t>
            </a:r>
            <a:endParaRPr lang="en-US" sz="800" kern="0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533A6C7-8C31-4DFB-A9E4-4F3D23922BF7}"/>
              </a:ext>
            </a:extLst>
          </p:cNvPr>
          <p:cNvSpPr txBox="1">
            <a:spLocks/>
          </p:cNvSpPr>
          <p:nvPr/>
        </p:nvSpPr>
        <p:spPr bwMode="auto">
          <a:xfrm>
            <a:off x="647127" y="1391855"/>
            <a:ext cx="75390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7800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93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AXOSMART</a:t>
            </a:r>
            <a:endParaRPr lang="fr-FR" altLang="fr-FR" dirty="0"/>
          </a:p>
        </p:txBody>
      </p:sp>
      <p:sp>
        <p:nvSpPr>
          <p:cNvPr id="21" name="Rettangolo 11">
            <a:extLst>
              <a:ext uri="{FF2B5EF4-FFF2-40B4-BE49-F238E27FC236}">
                <a16:creationId xmlns:a16="http://schemas.microsoft.com/office/drawing/2014/main" id="{95B83833-8EF5-4C81-AD44-0BA4557E1725}"/>
              </a:ext>
            </a:extLst>
          </p:cNvPr>
          <p:cNvSpPr/>
          <p:nvPr/>
        </p:nvSpPr>
        <p:spPr>
          <a:xfrm>
            <a:off x="647127" y="2071627"/>
            <a:ext cx="38970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pPr>
              <a:buClr>
                <a:schemeClr val="accent4"/>
              </a:buClr>
            </a:pPr>
            <a:r>
              <a:rPr lang="en-US" sz="1000" b="1" dirty="0"/>
              <a:t>Productivity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 dirty="0" err="1"/>
              <a:t>Ensure</a:t>
            </a:r>
            <a:r>
              <a:rPr lang="fr-FR" sz="1000" dirty="0"/>
              <a:t> </a:t>
            </a:r>
            <a:r>
              <a:rPr lang="fr-FR" sz="1000" dirty="0" err="1"/>
              <a:t>higher</a:t>
            </a:r>
            <a:r>
              <a:rPr lang="fr-FR" sz="1000" dirty="0"/>
              <a:t> </a:t>
            </a:r>
            <a:r>
              <a:rPr lang="fr-FR" sz="1000" dirty="0" err="1"/>
              <a:t>productivity</a:t>
            </a:r>
            <a:r>
              <a:rPr lang="fr-FR" sz="1000" dirty="0"/>
              <a:t>, </a:t>
            </a:r>
            <a:r>
              <a:rPr lang="fr-FR" sz="1000" dirty="0" err="1"/>
              <a:t>precision</a:t>
            </a:r>
            <a:r>
              <a:rPr lang="fr-FR" sz="1000" dirty="0"/>
              <a:t>, </a:t>
            </a:r>
            <a:r>
              <a:rPr lang="fr-FR" sz="1000" dirty="0" err="1"/>
              <a:t>efficiency</a:t>
            </a:r>
            <a:r>
              <a:rPr lang="fr-FR" sz="1000" dirty="0"/>
              <a:t> and packaging </a:t>
            </a:r>
            <a:r>
              <a:rPr lang="fr-FR" sz="1000" dirty="0" err="1"/>
              <a:t>quality</a:t>
            </a:r>
            <a:r>
              <a:rPr lang="fr-FR" sz="1000" dirty="0"/>
              <a:t>, </a:t>
            </a:r>
            <a:r>
              <a:rPr lang="fr-FR" sz="1000" dirty="0" err="1"/>
              <a:t>further</a:t>
            </a:r>
            <a:r>
              <a:rPr lang="fr-FR" sz="1000" dirty="0"/>
              <a:t> </a:t>
            </a:r>
            <a:r>
              <a:rPr lang="fr-FR" sz="1000" dirty="0" err="1"/>
              <a:t>enhanced</a:t>
            </a:r>
            <a:r>
              <a:rPr lang="fr-FR" sz="1000" dirty="0"/>
              <a:t> by the </a:t>
            </a:r>
            <a:r>
              <a:rPr lang="fr-FR" sz="1000" dirty="0" err="1"/>
              <a:t>possibility</a:t>
            </a:r>
            <a:r>
              <a:rPr lang="fr-FR" sz="1000" dirty="0"/>
              <a:t> to </a:t>
            </a:r>
            <a:r>
              <a:rPr lang="fr-FR" sz="1000" dirty="0" err="1"/>
              <a:t>perform</a:t>
            </a:r>
            <a:r>
              <a:rPr lang="fr-FR" sz="1000" dirty="0"/>
              <a:t> multiple pack grips in the </a:t>
            </a:r>
            <a:r>
              <a:rPr lang="fr-FR" sz="1000" dirty="0" err="1"/>
              <a:t>same</a:t>
            </a:r>
            <a:r>
              <a:rPr lang="fr-FR" sz="1000" dirty="0"/>
              <a:t> cycle.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000" dirty="0"/>
              <a:t>The device can handle all kinds of secondary packaging (cartons, packs and crates) with extreme precision</a:t>
            </a:r>
            <a:endParaRPr lang="it-IT" sz="10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000" dirty="0"/>
              <a:t>Ideal for handling more delicate packs/containers</a:t>
            </a:r>
            <a:endParaRPr lang="it-IT" sz="10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000" dirty="0"/>
              <a:t>Rapid format and palletizing pattern changeovers managed completely by software (with no manuals adjustments of mechanisms required)</a:t>
            </a:r>
          </a:p>
          <a:p>
            <a:pPr>
              <a:buClr>
                <a:schemeClr val="accent4"/>
              </a:buClr>
            </a:pPr>
            <a:r>
              <a:rPr lang="en-US" sz="1000" b="1" dirty="0"/>
              <a:t>Maintenance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000" dirty="0"/>
              <a:t>Low maintenance required</a:t>
            </a:r>
            <a:endParaRPr lang="it-IT" sz="10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2" name="Rettangolo 11">
            <a:extLst>
              <a:ext uri="{FF2B5EF4-FFF2-40B4-BE49-F238E27FC236}">
                <a16:creationId xmlns:a16="http://schemas.microsoft.com/office/drawing/2014/main" id="{3D3E1DD3-3EC1-451E-A452-E79298D9F6B1}"/>
              </a:ext>
            </a:extLst>
          </p:cNvPr>
          <p:cNvSpPr/>
          <p:nvPr/>
        </p:nvSpPr>
        <p:spPr>
          <a:xfrm>
            <a:off x="4757021" y="2071626"/>
            <a:ext cx="389701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r>
              <a:rPr lang="en-US" sz="1000" dirty="0"/>
              <a:t>The </a:t>
            </a:r>
            <a:r>
              <a:rPr lang="en-US" sz="1000" b="1" dirty="0"/>
              <a:t>AXOSMART</a:t>
            </a:r>
            <a:r>
              <a:rPr lang="en-US" sz="1000" dirty="0"/>
              <a:t> ™ 1 or 2 modules is the ideal equipment in term of installation space and inlet product handling upgrade. </a:t>
            </a:r>
          </a:p>
          <a:p>
            <a:r>
              <a:rPr lang="en-US" sz="1000" dirty="0"/>
              <a:t>It is composed by:</a:t>
            </a:r>
            <a:endParaRPr lang="it-IT" sz="1000" dirty="0"/>
          </a:p>
          <a:p>
            <a:r>
              <a:rPr lang="en-US" sz="1000" dirty="0"/>
              <a:t>-One dosing conveyor that counts and separates products</a:t>
            </a:r>
            <a:endParaRPr lang="it-IT" sz="1000" dirty="0"/>
          </a:p>
          <a:p>
            <a:r>
              <a:rPr lang="en-US" sz="1000" dirty="0"/>
              <a:t>-One transfer table made up of a mat of flat chains (for channeling and conveying the packs at the right speed</a:t>
            </a:r>
            <a:endParaRPr lang="it-IT" sz="1000" dirty="0"/>
          </a:p>
          <a:p>
            <a:r>
              <a:rPr lang="en-US" sz="1000" dirty="0"/>
              <a:t>-One or more gripper heads – which transfer and turn the packs into the correct position.</a:t>
            </a:r>
            <a:endParaRPr lang="it-IT" sz="1000" dirty="0"/>
          </a:p>
          <a:p>
            <a:r>
              <a:rPr lang="en-US" sz="1000" dirty="0"/>
              <a:t>-One layer forming table for positioning the packs according to the chosen palletization pattern.</a:t>
            </a:r>
            <a:endParaRPr lang="it-IT" sz="10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pic>
        <p:nvPicPr>
          <p:cNvPr id="23" name="Picture 1">
            <a:extLst>
              <a:ext uri="{FF2B5EF4-FFF2-40B4-BE49-F238E27FC236}">
                <a16:creationId xmlns:a16="http://schemas.microsoft.com/office/drawing/2014/main" id="{52A7DF8F-20E6-4EF7-A253-902AA4427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077" y="4273555"/>
            <a:ext cx="1941002" cy="134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>
            <a:extLst>
              <a:ext uri="{FF2B5EF4-FFF2-40B4-BE49-F238E27FC236}">
                <a16:creationId xmlns:a16="http://schemas.microsoft.com/office/drawing/2014/main" id="{CDFC4623-4326-4EFC-98CB-D5E74F175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734" y="4236319"/>
            <a:ext cx="2112828" cy="1412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6785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195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Gentle product handling for best efficiency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61</cp:revision>
  <cp:lastPrinted>2017-09-01T14:01:41Z</cp:lastPrinted>
  <dcterms:created xsi:type="dcterms:W3CDTF">2017-07-10T14:51:51Z</dcterms:created>
  <dcterms:modified xsi:type="dcterms:W3CDTF">2019-06-26T13:57:31Z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2019-06-26T15:57:31.2185607+02:00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