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handoutMasterIdLst>
    <p:handoutMasterId r:id="rId4"/>
  </p:handoutMasterIdLst>
  <p:sldIdLst>
    <p:sldId id="354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782" y="8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87550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0657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0427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03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0705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5123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9381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59319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80896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46434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1991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9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0724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5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5503519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450924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16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35553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3752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9687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9189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52778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7903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65259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20b54feb8a8d658ab30edc55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D7A5BB63-32A3-41D2-8A98-4951C02A6F9F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18743005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2">
            <a:extLst>
              <a:ext uri="{FF2B5EF4-FFF2-40B4-BE49-F238E27FC236}">
                <a16:creationId xmlns:a16="http://schemas.microsoft.com/office/drawing/2014/main" id="{FDE5C20F-0EE7-4D73-B4F9-180D6A2F7A25}"/>
              </a:ext>
            </a:extLst>
          </p:cNvPr>
          <p:cNvGrpSpPr>
            <a:grpSpLocks/>
          </p:cNvGrpSpPr>
          <p:nvPr/>
        </p:nvGrpSpPr>
        <p:grpSpPr bwMode="auto">
          <a:xfrm>
            <a:off x="651885" y="1680780"/>
            <a:ext cx="7997390" cy="4226243"/>
            <a:chOff x="650875" y="1906363"/>
            <a:chExt cx="7991475" cy="4042393"/>
          </a:xfrm>
        </p:grpSpPr>
        <p:sp>
          <p:nvSpPr>
            <p:cNvPr id="15" name="Rechteck 3">
              <a:extLst>
                <a:ext uri="{FF2B5EF4-FFF2-40B4-BE49-F238E27FC236}">
                  <a16:creationId xmlns:a16="http://schemas.microsoft.com/office/drawing/2014/main" id="{410A2E0B-6F7A-4BEB-B2D2-814A8F410176}"/>
                </a:ext>
              </a:extLst>
            </p:cNvPr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0" marR="0" lvl="0" indent="0" algn="l" defTabSz="862049" rtl="0" eaLnBrk="1" fontAlgn="auto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VALOR Y VENTAJAS</a:t>
              </a:r>
            </a:p>
          </p:txBody>
        </p:sp>
        <p:sp>
          <p:nvSpPr>
            <p:cNvPr id="18" name="Rechteck 4">
              <a:extLst>
                <a:ext uri="{FF2B5EF4-FFF2-40B4-BE49-F238E27FC236}">
                  <a16:creationId xmlns:a16="http://schemas.microsoft.com/office/drawing/2014/main" id="{748B2BBF-4F06-41CE-BD7E-D69A5AEF7EC5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" name="Rechteck 11">
              <a:extLst>
                <a:ext uri="{FF2B5EF4-FFF2-40B4-BE49-F238E27FC236}">
                  <a16:creationId xmlns:a16="http://schemas.microsoft.com/office/drawing/2014/main" id="{5341CE45-A92B-47F2-8F0D-5C74243CC901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593" marR="0" lvl="0" indent="-179593" algn="l" defTabSz="862049" rtl="0" eaLnBrk="1" fontAlgn="base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DESCRIPCIÓN</a:t>
              </a:r>
            </a:p>
          </p:txBody>
        </p:sp>
        <p:sp>
          <p:nvSpPr>
            <p:cNvPr id="20" name="Rechteck 12">
              <a:extLst>
                <a:ext uri="{FF2B5EF4-FFF2-40B4-BE49-F238E27FC236}">
                  <a16:creationId xmlns:a16="http://schemas.microsoft.com/office/drawing/2014/main" id="{616FFC06-CCAA-4D3A-B504-3F9ADEEFF85E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Un delicado manejo del producto para la máxima eficiencia</a:t>
            </a:r>
          </a:p>
        </p:txBody>
      </p:sp>
      <p:sp>
        <p:nvSpPr>
          <p:cNvPr id="16" name="Text Placeholder 2"/>
          <p:cNvSpPr txBox="1">
            <a:spLocks/>
          </p:cNvSpPr>
          <p:nvPr/>
        </p:nvSpPr>
        <p:spPr>
          <a:xfrm>
            <a:off x="669925" y="5979790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s-ES" sz="800" dirty="0"/>
              <a:t>Valor: </a:t>
            </a:r>
            <a:r>
              <a:rPr lang="es-ES" sz="800" dirty="0">
                <a:solidFill>
                  <a:srgbClr val="000000"/>
                </a:solidFill>
              </a:rPr>
              <a:t>Eficiencia,</a:t>
            </a:r>
            <a:r>
              <a:rPr lang="es-ES" sz="800" dirty="0"/>
              <a:t> flexibilidad</a:t>
            </a:r>
          </a:p>
          <a:p>
            <a:r>
              <a:rPr lang="es-ES" sz="800" dirty="0"/>
              <a:t>Equipo: </a:t>
            </a:r>
            <a:r>
              <a:rPr lang="es-ES" sz="800" dirty="0" err="1"/>
              <a:t>Paletizadores</a:t>
            </a:r>
            <a:r>
              <a:rPr lang="es-ES" sz="800" dirty="0"/>
              <a:t> y </a:t>
            </a:r>
            <a:r>
              <a:rPr lang="es-ES" sz="800" dirty="0" err="1"/>
              <a:t>despaletizadores</a:t>
            </a:r>
            <a:endParaRPr lang="es-ES" sz="800" dirty="0"/>
          </a:p>
          <a:p>
            <a:r>
              <a:rPr lang="es-ES" sz="800" dirty="0"/>
              <a:t>Código de catálogo</a:t>
            </a:r>
            <a:r>
              <a:rPr lang="es-ES" sz="800"/>
              <a:t>: EOL031</a:t>
            </a:r>
            <a:endParaRPr lang="es-ES" sz="800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C533A6C7-8C31-4DFB-A9E4-4F3D23922BF7}"/>
              </a:ext>
            </a:extLst>
          </p:cNvPr>
          <p:cNvSpPr txBox="1">
            <a:spLocks/>
          </p:cNvSpPr>
          <p:nvPr/>
        </p:nvSpPr>
        <p:spPr bwMode="auto">
          <a:xfrm>
            <a:off x="647127" y="1391855"/>
            <a:ext cx="75390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7800" indent="-1778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93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78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93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/>
              <a:t>AXOSMART</a:t>
            </a:r>
          </a:p>
        </p:txBody>
      </p:sp>
      <p:sp>
        <p:nvSpPr>
          <p:cNvPr id="21" name="Rettangolo 11">
            <a:extLst>
              <a:ext uri="{FF2B5EF4-FFF2-40B4-BE49-F238E27FC236}">
                <a16:creationId xmlns:a16="http://schemas.microsoft.com/office/drawing/2014/main" id="{95B83833-8EF5-4C81-AD44-0BA4557E1725}"/>
              </a:ext>
            </a:extLst>
          </p:cNvPr>
          <p:cNvSpPr/>
          <p:nvPr/>
        </p:nvSpPr>
        <p:spPr>
          <a:xfrm>
            <a:off x="647127" y="2071627"/>
            <a:ext cx="389701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endParaRPr lang="en-US" sz="1000" b="1" dirty="0"/>
          </a:p>
          <a:p>
            <a:pPr>
              <a:buClr>
                <a:schemeClr val="accent4"/>
              </a:buClr>
            </a:pPr>
            <a:r>
              <a:rPr lang="es-ES" sz="1000" b="1" dirty="0"/>
              <a:t>Productividad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000" dirty="0"/>
              <a:t>Garantiza una mayor productividad, precisión, eficiencia y calidad del embalaje gracias a la posibilidad de realizar prensiones de paquetes múltiples en el mismo ciclo.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000" dirty="0"/>
              <a:t>Puede manipular todo tipo de embalajes secundarios (cartones, paquetes y cajones) con la máxima precisión.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000" dirty="0"/>
              <a:t>Es ideal para manipular paquetes/envases más delicados.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000" dirty="0"/>
              <a:t>Los cambios de patrón de </a:t>
            </a:r>
            <a:r>
              <a:rPr lang="es-ES" sz="1000" dirty="0" err="1"/>
              <a:t>paletizado</a:t>
            </a:r>
            <a:r>
              <a:rPr lang="es-ES" sz="1000" dirty="0"/>
              <a:t> y de formato son rápidos y su gestión se hace íntegramente a través del </a:t>
            </a:r>
            <a:r>
              <a:rPr lang="es-ES" sz="1000" i="1" dirty="0"/>
              <a:t>software</a:t>
            </a:r>
            <a:r>
              <a:rPr lang="es-ES" sz="1000" dirty="0"/>
              <a:t> (sin necesidad de ajustar de forma manual los mecanismos).</a:t>
            </a:r>
          </a:p>
          <a:p>
            <a:pPr>
              <a:buClr>
                <a:schemeClr val="accent4"/>
              </a:buClr>
            </a:pPr>
            <a:r>
              <a:rPr lang="es-ES" sz="1000" b="1" dirty="0"/>
              <a:t>Mantenimiento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000" dirty="0"/>
              <a:t>Escasa necesidad de mantenimiento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endParaRPr lang="en-US" sz="1000" b="1" dirty="0"/>
          </a:p>
        </p:txBody>
      </p:sp>
      <p:sp>
        <p:nvSpPr>
          <p:cNvPr id="22" name="Rettangolo 11">
            <a:extLst>
              <a:ext uri="{FF2B5EF4-FFF2-40B4-BE49-F238E27FC236}">
                <a16:creationId xmlns:a16="http://schemas.microsoft.com/office/drawing/2014/main" id="{3D3E1DD3-3EC1-451E-A452-E79298D9F6B1}"/>
              </a:ext>
            </a:extLst>
          </p:cNvPr>
          <p:cNvSpPr/>
          <p:nvPr/>
        </p:nvSpPr>
        <p:spPr>
          <a:xfrm>
            <a:off x="4757021" y="2071626"/>
            <a:ext cx="38970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endParaRPr lang="en-US" sz="1000" b="1" dirty="0"/>
          </a:p>
          <a:p>
            <a:r>
              <a:rPr lang="es-ES" sz="1000" b="1" dirty="0"/>
              <a:t>AXOSMART</a:t>
            </a:r>
            <a:r>
              <a:rPr lang="es-ES" sz="1000" dirty="0"/>
              <a:t>™ de 1 o 2 módulos es el equipo ideal por el espacio requerido para la instalación y la actualización de la manipulación de productos a la entrada. </a:t>
            </a:r>
          </a:p>
          <a:p>
            <a:r>
              <a:rPr lang="es-ES" sz="1000" dirty="0"/>
              <a:t>Se compone de:</a:t>
            </a:r>
          </a:p>
          <a:p>
            <a:r>
              <a:rPr lang="es-ES" sz="1000" dirty="0"/>
              <a:t>-un transportador de dosificación que cuenta y separa los productos;</a:t>
            </a:r>
          </a:p>
          <a:p>
            <a:r>
              <a:rPr lang="es-ES" sz="1000" dirty="0"/>
              <a:t>-una mesa de transferencia compuesta por una alfombra de cadenas planas (para la canalización y el transporte de los paquetes a la velocidad adecuada);</a:t>
            </a:r>
          </a:p>
          <a:p>
            <a:r>
              <a:rPr lang="es-ES" sz="1000" dirty="0"/>
              <a:t>-uno o más cabezales de prensión, que transfieren y giran los paquetes hasta colocarlos en la posición correcta;</a:t>
            </a:r>
          </a:p>
          <a:p>
            <a:r>
              <a:rPr lang="es-ES" sz="1000" dirty="0"/>
              <a:t>-una mesa de formación de capas para colocar los paquetes de acuerdo con el patrón de paletizado elegido.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endParaRPr lang="en-US" sz="1000" b="1" dirty="0"/>
          </a:p>
        </p:txBody>
      </p:sp>
      <p:pic>
        <p:nvPicPr>
          <p:cNvPr id="23" name="Picture 1">
            <a:extLst>
              <a:ext uri="{FF2B5EF4-FFF2-40B4-BE49-F238E27FC236}">
                <a16:creationId xmlns:a16="http://schemas.microsoft.com/office/drawing/2014/main" id="{52A7DF8F-20E6-4EF7-A253-902AA44276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077" y="4389083"/>
            <a:ext cx="1941002" cy="1348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>
            <a:extLst>
              <a:ext uri="{FF2B5EF4-FFF2-40B4-BE49-F238E27FC236}">
                <a16:creationId xmlns:a16="http://schemas.microsoft.com/office/drawing/2014/main" id="{CDFC4623-4326-4EFC-98CB-D5E74F175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7694" y="4389083"/>
            <a:ext cx="2112828" cy="1412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26785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237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SimSun</vt:lpstr>
      <vt:lpstr>Arial</vt:lpstr>
      <vt:lpstr>Wingdings</vt:lpstr>
      <vt:lpstr>NewSidel_Template_4x3_with add layouts</vt:lpstr>
      <vt:lpstr>think-cell Folie</vt:lpstr>
      <vt:lpstr>Un delicado manejo del producto para la máxima eficiencia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64</cp:revision>
  <cp:lastPrinted>2017-09-01T14:01:41Z</cp:lastPrinted>
  <dcterms:created xsi:type="dcterms:W3CDTF">2017-07-10T14:51:51Z</dcterms:created>
  <dcterms:modified xsi:type="dcterms:W3CDTF">2019-06-26T13:57:49Z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107200@sidel.com</vt:lpwstr>
  </property>
  <property fmtid="{D5CDD505-2E9C-101B-9397-08002B2CF9AE}" pid="8" name="MSIP_Label_94480757-a570-4f64-84e7-c5b3ffe9d573_SetDate">
    <vt:lpwstr>2019-06-26T15:57:48.8943607+02:00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