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698911-EFE2-4858-B080-9065FD215F59}" v="1" dt="2024-04-19T13:34:04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110B-0450-4B6F-BB78-A250CA749BAC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‹#›</a:t>
            </a:fld>
            <a:endParaRPr lang="fr-FR"/>
          </a:p>
        </p:txBody>
      </p:sp>
      <p:sp>
        <p:nvSpPr>
          <p:cNvPr id="7" name="MSIPCMContentMarking" descr="{&quot;HashCode&quot;:-1488495309,&quot;Placement&quot;:&quot;Footer&quot;,&quot;Top&quot;:524.1047,&quot;Left&quot;:458.909119,&quot;SlideWidth&quot;:960,&quot;SlideHeight&quot;:540}"/>
          <p:cNvSpPr txBox="1"/>
          <p:nvPr userDrawn="1"/>
        </p:nvSpPr>
        <p:spPr>
          <a:xfrm>
            <a:off x="5828146" y="6656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US" sz="7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31788" y="1599175"/>
            <a:ext cx="3240000" cy="5006245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b="1" dirty="0"/>
              <a:t>Reduction of frequency </a:t>
            </a:r>
            <a:r>
              <a:rPr lang="en-GB" dirty="0"/>
              <a:t>of caustic soda solution replacement in the baths </a:t>
            </a:r>
            <a:r>
              <a:rPr lang="en-GB" dirty="0">
                <a:solidFill>
                  <a:schemeClr val="bg1"/>
                </a:solidFill>
              </a:rPr>
              <a:t>up </a:t>
            </a:r>
            <a:r>
              <a:rPr lang="en-GB" dirty="0" smtClean="0">
                <a:solidFill>
                  <a:schemeClr val="bg1"/>
                </a:solidFill>
              </a:rPr>
              <a:t>t00</a:t>
            </a:r>
            <a:r>
              <a:rPr lang="en-GB" dirty="0">
                <a:solidFill>
                  <a:schemeClr val="bg1"/>
                </a:solidFill>
              </a:rPr>
              <a:t>%</a:t>
            </a:r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b="1" dirty="0"/>
              <a:t>Reduction of routine cleaning </a:t>
            </a:r>
            <a:r>
              <a:rPr lang="en-GB" dirty="0"/>
              <a:t>frequency of spraying unit and filtration unit up to </a:t>
            </a:r>
            <a:r>
              <a:rPr lang="en-GB" dirty="0" smtClean="0"/>
              <a:t>100</a:t>
            </a:r>
            <a:r>
              <a:rPr lang="en-GB" dirty="0"/>
              <a:t>%</a:t>
            </a:r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b="1" dirty="0"/>
              <a:t>Reduction of dirt </a:t>
            </a:r>
            <a:r>
              <a:rPr lang="en-GB" dirty="0"/>
              <a:t>remaining in suspension in the caustic soda baths for better quality of water in the rinse tanks</a:t>
            </a:r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b="1" dirty="0"/>
              <a:t>Reduction of risks </a:t>
            </a:r>
            <a:r>
              <a:rPr lang="en-GB" dirty="0"/>
              <a:t>of exposure to caustic soda solution during normal machine cleaning activities, no manual operation required during production</a:t>
            </a:r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b="1" dirty="0"/>
              <a:t>Reduced parts wearing </a:t>
            </a: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46831" y="1549522"/>
            <a:ext cx="3240000" cy="5014151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defRPr/>
            </a:pPr>
            <a:r>
              <a:rPr lang="en-US" dirty="0"/>
              <a:t>Installation of an external self cleaning filter to filter </a:t>
            </a:r>
            <a:r>
              <a:rPr lang="en-US" b="1" dirty="0"/>
              <a:t>continuously</a:t>
            </a:r>
            <a:r>
              <a:rPr lang="en-US" dirty="0"/>
              <a:t> the caustic solution of the detergent tanks removing dirt and solid particles up to </a:t>
            </a:r>
            <a:r>
              <a:rPr lang="en-US" b="1" dirty="0"/>
              <a:t>20µm</a:t>
            </a:r>
            <a:r>
              <a:rPr lang="en-US" dirty="0"/>
              <a:t> diameter</a:t>
            </a:r>
            <a:r>
              <a:rPr lang="en-US" dirty="0" smtClean="0"/>
              <a:t>.</a:t>
            </a:r>
            <a:endParaRPr lang="en-GB" altLang="zh-CN" dirty="0" smtClean="0">
              <a:ea typeface="宋体" charset="-122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None/>
              <a:defRPr/>
            </a:pPr>
            <a:endParaRPr lang="en-GB" altLang="zh-CN" dirty="0">
              <a:ea typeface="宋体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defRPr/>
            </a:pPr>
            <a:r>
              <a:rPr lang="en-GB" altLang="zh-CN" b="1" dirty="0" smtClean="0">
                <a:ea typeface="宋体" charset="-122"/>
              </a:rPr>
              <a:t>External </a:t>
            </a:r>
            <a:r>
              <a:rPr lang="en-GB" altLang="zh-CN" b="1" dirty="0">
                <a:ea typeface="宋体" charset="-122"/>
              </a:rPr>
              <a:t>installation </a:t>
            </a:r>
            <a:r>
              <a:rPr lang="en-GB" altLang="zh-CN" dirty="0">
                <a:ea typeface="宋体" charset="-122"/>
              </a:rPr>
              <a:t>of a new self cleaning filter unit, piping and automatic valves for BW </a:t>
            </a:r>
            <a:r>
              <a:rPr lang="en-GB" altLang="zh-CN" dirty="0" smtClean="0">
                <a:ea typeface="宋体" charset="-122"/>
              </a:rPr>
              <a:t>connection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defRPr/>
            </a:pPr>
            <a:endParaRPr lang="en-GB" altLang="zh-CN" dirty="0">
              <a:ea typeface="宋体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defRPr/>
            </a:pPr>
            <a:r>
              <a:rPr lang="en-GB" altLang="zh-CN" dirty="0">
                <a:ea typeface="宋体" charset="-122"/>
              </a:rPr>
              <a:t>Designed for </a:t>
            </a:r>
            <a:r>
              <a:rPr lang="en-GB" altLang="zh-CN" b="1" dirty="0">
                <a:ea typeface="宋体" charset="-122"/>
              </a:rPr>
              <a:t>automatic filtration </a:t>
            </a:r>
            <a:r>
              <a:rPr lang="en-GB" altLang="zh-CN" dirty="0">
                <a:ea typeface="宋体" charset="-122"/>
              </a:rPr>
              <a:t>during production and out of </a:t>
            </a:r>
            <a:r>
              <a:rPr lang="en-GB" altLang="zh-CN" dirty="0" smtClean="0">
                <a:ea typeface="宋体" charset="-122"/>
              </a:rPr>
              <a:t>production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defRPr/>
            </a:pPr>
            <a:endParaRPr lang="en-GB" altLang="zh-CN" dirty="0">
              <a:ea typeface="宋体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defRPr/>
            </a:pPr>
            <a:r>
              <a:rPr lang="en-GB" altLang="zh-CN" dirty="0">
                <a:ea typeface="宋体" charset="-122"/>
              </a:rPr>
              <a:t>Separate electrical cabinet with HMI for </a:t>
            </a:r>
            <a:r>
              <a:rPr lang="en-GB" altLang="zh-CN" b="1" dirty="0">
                <a:ea typeface="宋体" charset="-122"/>
              </a:rPr>
              <a:t>independent system </a:t>
            </a:r>
            <a:r>
              <a:rPr lang="en-GB" altLang="zh-CN" dirty="0">
                <a:ea typeface="宋体" charset="-122"/>
              </a:rPr>
              <a:t>(to be installed an all Sidel IB and competitors machines</a:t>
            </a:r>
            <a:r>
              <a:rPr lang="en-GB" altLang="zh-CN" dirty="0" smtClean="0">
                <a:ea typeface="宋体" charset="-122"/>
              </a:rPr>
              <a:t>)</a:t>
            </a:r>
            <a:endParaRPr lang="en-GB" altLang="zh-CN" dirty="0">
              <a:ea typeface="宋体" charset="-122"/>
            </a:endParaRP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DESCRITPION</a:t>
              </a:r>
            </a:p>
          </p:txBody>
        </p:sp>
      </p:grpSp>
      <p:sp>
        <p:nvSpPr>
          <p:cNvPr id="60" name="Segnaposto contenuto 4">
            <a:extLst>
              <a:ext uri="{FF2B5EF4-FFF2-40B4-BE49-F238E27FC236}">
                <a16:creationId xmlns:a16="http://schemas.microsoft.com/office/drawing/2014/main" id="{8DA02F4B-E452-8A61-0B03-BC6E2241BCCF}"/>
              </a:ext>
            </a:extLst>
          </p:cNvPr>
          <p:cNvSpPr txBox="1">
            <a:spLocks/>
          </p:cNvSpPr>
          <p:nvPr/>
        </p:nvSpPr>
        <p:spPr>
          <a:xfrm>
            <a:off x="9572624" y="1572693"/>
            <a:ext cx="2249489" cy="16222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E74B00"/>
                </a:solidFill>
              </a:rPr>
              <a:t>External caustic filter </a:t>
            </a:r>
            <a:endParaRPr lang="en-GB" sz="3000" b="1" dirty="0">
              <a:solidFill>
                <a:srgbClr val="E74B00"/>
              </a:solidFill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39" y="86416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O&amp;U ref VRB-021</a:t>
            </a:r>
            <a:endParaRPr lang="en-GB" dirty="0"/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120k€*</a:t>
            </a:r>
            <a:endParaRPr lang="it-IT" dirty="0"/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Budget price: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4 </a:t>
            </a:r>
            <a:r>
              <a:rPr lang="it-IT" dirty="0" err="1" smtClean="0"/>
              <a:t>yrs</a:t>
            </a:r>
            <a:endParaRPr lang="it-IT" dirty="0"/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Payback estimation: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5</a:t>
            </a:r>
            <a:r>
              <a:rPr lang="it-IT" dirty="0" smtClean="0"/>
              <a:t> </a:t>
            </a:r>
            <a:r>
              <a:rPr lang="it-IT" dirty="0" err="1" smtClean="0"/>
              <a:t>days</a:t>
            </a:r>
            <a:endParaRPr lang="it-IT" dirty="0"/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Installation time: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3 </a:t>
            </a:r>
            <a:r>
              <a:rPr lang="it-IT" dirty="0" err="1" smtClean="0"/>
              <a:t>days</a:t>
            </a:r>
            <a:endParaRPr lang="it-IT" dirty="0"/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199051" y="4174544"/>
            <a:ext cx="1963124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*</a:t>
            </a:r>
            <a:r>
              <a:rPr lang="it-IT" dirty="0" err="1" smtClean="0"/>
              <a:t>installation</a:t>
            </a:r>
            <a:r>
              <a:rPr lang="it-IT" dirty="0" smtClean="0"/>
              <a:t> </a:t>
            </a:r>
            <a:r>
              <a:rPr lang="it-IT" dirty="0" err="1" smtClean="0"/>
              <a:t>excluded</a:t>
            </a:r>
            <a:endParaRPr lang="it-IT" dirty="0"/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cs typeface="Arial"/>
              </a:rPr>
              <a:t>Can be combined with:</a:t>
            </a:r>
            <a:endParaRPr lang="en-GB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6056251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 err="1" smtClean="0"/>
              <a:t>All</a:t>
            </a:r>
            <a:r>
              <a:rPr lang="it-IT" dirty="0" smtClean="0"/>
              <a:t> Sidel </a:t>
            </a:r>
            <a:r>
              <a:rPr lang="it-IT" dirty="0" err="1" smtClean="0"/>
              <a:t>Bottkewashers</a:t>
            </a:r>
            <a:endParaRPr lang="it-IT" dirty="0"/>
          </a:p>
          <a:p>
            <a:pPr>
              <a:buClr>
                <a:srgbClr val="E74B00"/>
              </a:buClr>
            </a:pPr>
            <a:r>
              <a:rPr lang="it-IT" dirty="0" smtClean="0"/>
              <a:t>Competitors </a:t>
            </a:r>
            <a:r>
              <a:rPr lang="it-IT" dirty="0" err="1" smtClean="0"/>
              <a:t>bottlewashers</a:t>
            </a:r>
            <a:r>
              <a:rPr lang="it-IT" dirty="0" err="1" smtClean="0"/>
              <a:t>l</a:t>
            </a:r>
            <a:endParaRPr lang="it-IT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827863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 smtClean="0"/>
              <a:t>External </a:t>
            </a:r>
            <a:r>
              <a:rPr lang="it-IT" dirty="0" err="1" smtClean="0"/>
              <a:t>Heating</a:t>
            </a:r>
            <a:r>
              <a:rPr lang="it-IT" dirty="0" smtClean="0"/>
              <a:t> System</a:t>
            </a:r>
            <a:endParaRPr lang="it-IT" dirty="0"/>
          </a:p>
        </p:txBody>
      </p:sp>
      <p:sp>
        <p:nvSpPr>
          <p:cNvPr id="76" name="Segnaposto testo 6">
            <a:extLst>
              <a:ext uri="{FF2B5EF4-FFF2-40B4-BE49-F238E27FC236}">
                <a16:creationId xmlns:a16="http://schemas.microsoft.com/office/drawing/2014/main" id="{C2B15D47-420C-031E-3EC2-32FFA8D3CD17}"/>
              </a:ext>
            </a:extLst>
          </p:cNvPr>
          <p:cNvSpPr txBox="1">
            <a:spLocks/>
          </p:cNvSpPr>
          <p:nvPr/>
        </p:nvSpPr>
        <p:spPr>
          <a:xfrm>
            <a:off x="9572625" y="1300846"/>
            <a:ext cx="2249488" cy="206567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b="1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solidFill>
                  <a:srgbClr val="E74B00"/>
                </a:solidFill>
              </a:rPr>
              <a:t>Stand Alone </a:t>
            </a:r>
            <a:r>
              <a:rPr lang="it-IT" dirty="0" err="1" smtClean="0">
                <a:solidFill>
                  <a:srgbClr val="E74B00"/>
                </a:solidFill>
              </a:rPr>
              <a:t>Equipment</a:t>
            </a:r>
            <a:endParaRPr lang="it-IT" dirty="0">
              <a:solidFill>
                <a:srgbClr val="E74B00"/>
              </a:solidFill>
            </a:endParaRPr>
          </a:p>
        </p:txBody>
      </p:sp>
      <p:sp>
        <p:nvSpPr>
          <p:cNvPr id="77" name="Rettangolo 40">
            <a:extLst>
              <a:ext uri="{FF2B5EF4-FFF2-40B4-BE49-F238E27FC236}">
                <a16:creationId xmlns:a16="http://schemas.microsoft.com/office/drawing/2014/main" id="{CEB518CC-88F0-C974-99B5-11D72930C682}"/>
              </a:ext>
            </a:extLst>
          </p:cNvPr>
          <p:cNvSpPr/>
          <p:nvPr/>
        </p:nvSpPr>
        <p:spPr>
          <a:xfrm>
            <a:off x="9563271" y="1290636"/>
            <a:ext cx="2259562" cy="1915180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78" name="Segnaposto contenuto 4">
            <a:extLst>
              <a:ext uri="{FF2B5EF4-FFF2-40B4-BE49-F238E27FC236}">
                <a16:creationId xmlns:a16="http://schemas.microsoft.com/office/drawing/2014/main" id="{A9F51750-6CDD-30CF-1EC7-D2F1DE825C8B}"/>
              </a:ext>
            </a:extLst>
          </p:cNvPr>
          <p:cNvSpPr txBox="1">
            <a:spLocks/>
          </p:cNvSpPr>
          <p:nvPr/>
        </p:nvSpPr>
        <p:spPr>
          <a:xfrm>
            <a:off x="9581977" y="3408165"/>
            <a:ext cx="2249489" cy="19151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100" b="1" i="1" dirty="0" err="1" smtClean="0">
                <a:solidFill>
                  <a:srgbClr val="E74B00"/>
                </a:solidFill>
              </a:rPr>
              <a:t>Applicable</a:t>
            </a:r>
            <a:r>
              <a:rPr lang="it-IT" sz="1100" b="1" i="1" dirty="0" smtClean="0">
                <a:solidFill>
                  <a:srgbClr val="E74B00"/>
                </a:solidFill>
              </a:rPr>
              <a:t> on competitors </a:t>
            </a:r>
            <a:r>
              <a:rPr lang="it-IT" sz="1100" b="1" i="1" dirty="0" err="1" smtClean="0">
                <a:solidFill>
                  <a:srgbClr val="E74B00"/>
                </a:solidFill>
              </a:rPr>
              <a:t>machines</a:t>
            </a:r>
            <a:endParaRPr lang="it-IT" sz="1100" b="1" i="1" dirty="0">
              <a:solidFill>
                <a:srgbClr val="E74B00"/>
              </a:solidFill>
            </a:endParaRPr>
          </a:p>
        </p:txBody>
      </p:sp>
      <p:sp>
        <p:nvSpPr>
          <p:cNvPr id="80" name="Rettangolo 45">
            <a:extLst>
              <a:ext uri="{FF2B5EF4-FFF2-40B4-BE49-F238E27FC236}">
                <a16:creationId xmlns:a16="http://schemas.microsoft.com/office/drawing/2014/main" id="{2ABA18F3-25EE-7420-D47E-2B68A1CEAA9E}"/>
              </a:ext>
            </a:extLst>
          </p:cNvPr>
          <p:cNvSpPr/>
          <p:nvPr/>
        </p:nvSpPr>
        <p:spPr>
          <a:xfrm>
            <a:off x="9572624" y="3418994"/>
            <a:ext cx="2259562" cy="1915180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417809" y="355062"/>
            <a:ext cx="2452137" cy="506688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581978" y="377824"/>
            <a:ext cx="2110044" cy="435201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 smtClean="0"/>
              <a:t>Maintenance</a:t>
            </a:r>
            <a:r>
              <a:rPr lang="it-IT" sz="1800" dirty="0" smtClean="0"/>
              <a:t>  Product </a:t>
            </a:r>
            <a:r>
              <a:rPr lang="it-IT" sz="1800" dirty="0" err="1" smtClean="0"/>
              <a:t>Quality</a:t>
            </a:r>
            <a:endParaRPr lang="it-IT" sz="1800" dirty="0"/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KEY FIGURES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A791E44-E1DC-45CF-ADB1-614F234D1D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2632" y="1546737"/>
            <a:ext cx="1924053" cy="1567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4549388-FFC6-4295-85D1-C0ABA6EA95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7298" y="4063647"/>
            <a:ext cx="2134736" cy="1100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EDCD4FD-6A79-40D2-8A82-153E5071E9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1897" y="4699142"/>
            <a:ext cx="1998405" cy="14513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98237" y="4437850"/>
            <a:ext cx="2162065" cy="19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eate a new document." ma:contentTypeScope="" ma:versionID="70ba2a0c7f493556dc5396ab5a628fb0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3fd1e753463354bd8d5afc6c462dcc88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36F146-E6D6-4204-941B-7476C57693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B582B3-2CAD-451A-AFD2-CB68D4BE3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77BB22-879A-4BF4-A7FE-A835423B6F09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7d5dec9a-9e8b-443d-b3d9-4436fe769d7c"/>
    <ds:schemaRef ds:uri="http://purl.org/dc/terms/"/>
    <ds:schemaRef ds:uri="http://schemas.microsoft.com/office/2006/documentManagement/types"/>
    <ds:schemaRef ds:uri="287c254b-2107-4f11-bbf4-c30bafcb0414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宋体</vt:lpstr>
      <vt:lpstr>Arial</vt:lpstr>
      <vt:lpstr>Calibri</vt:lpstr>
      <vt:lpstr>Calibri Light</vt:lpstr>
      <vt:lpstr>Wingdings</vt:lpstr>
      <vt:lpstr>Thème Office</vt:lpstr>
      <vt:lpstr>PowerPoint Presentation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Contolini, Simeone</cp:lastModifiedBy>
  <cp:revision>10</cp:revision>
  <dcterms:created xsi:type="dcterms:W3CDTF">2024-04-17T11:49:06Z</dcterms:created>
  <dcterms:modified xsi:type="dcterms:W3CDTF">2024-05-07T09:10:59Z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0x010100A9E68AB9D4A8064AA436EDC9C00D82B4</vt:lpwstr>
  </property>
  <property fmtid="{D5CDD505-2E9C-101B-9397-08002B2CF9AE}" pid="3" name="MSIP_Label_94480757-a570-4f64-84e7-c5b3ffe9d573_Enabled">
    <vt:lpwstr>true</vt:lpwstr>
  </property>
  <property fmtid="{D5CDD505-2E9C-101B-9397-08002B2CF9AE}" pid="4" name="MSIP_Label_94480757-a570-4f64-84e7-c5b3ffe9d573_SetDate">
    <vt:lpwstr>2024-05-07T09:10:59Z</vt:lpwstr>
  </property>
  <property fmtid="{D5CDD505-2E9C-101B-9397-08002B2CF9AE}" pid="5" name="MSIP_Label_94480757-a570-4f64-84e7-c5b3ffe9d573_Method">
    <vt:lpwstr>Privileged</vt:lpwstr>
  </property>
  <property fmtid="{D5CDD505-2E9C-101B-9397-08002B2CF9AE}" pid="6" name="MSIP_Label_94480757-a570-4f64-84e7-c5b3ffe9d573_Name">
    <vt:lpwstr>General</vt:lpwstr>
  </property>
  <property fmtid="{D5CDD505-2E9C-101B-9397-08002B2CF9AE}" pid="7" name="MSIP_Label_94480757-a570-4f64-84e7-c5b3ffe9d573_SiteId">
    <vt:lpwstr>2390cbd1-e663-4321-bc93-ba298637ce52</vt:lpwstr>
  </property>
  <property fmtid="{D5CDD505-2E9C-101B-9397-08002B2CF9AE}" pid="8" name="MSIP_Label_94480757-a570-4f64-84e7-c5b3ffe9d573_ActionId">
    <vt:lpwstr>d3a422c5-5a1e-4657-b7ec-a892ea1d4fb0</vt:lpwstr>
  </property>
  <property fmtid="{D5CDD505-2E9C-101B-9397-08002B2CF9AE}" pid="9" name="MSIP_Label_94480757-a570-4f64-84e7-c5b3ffe9d573_ContentBits">
    <vt:lpwstr>2</vt:lpwstr>
  </property>
</Properties>
</file>