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1B5CA-B39F-4166-BD8C-5310923B1064}" v="185" dt="2025-03-20T16:11:59.717"/>
    <p1510:client id="{90078E5D-AA00-4D6D-9F11-A351061D5DEB}" v="27" dt="2025-03-21T13:10:19.917"/>
    <p1510:client id="{F388CD46-219B-4F4B-9F2E-C19ED5314DF0}" v="53" dt="2025-03-20T14:17:33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29/07/2025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29/07/2025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29/07/2025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29/07/2025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29/07/2025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29/07/2025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29/07/2025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29/07/2025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29/07/2025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29/07/2025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29/07/2025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29/07/2025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71986" y="1600565"/>
            <a:ext cx="3248758" cy="3236610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Upgrading your HMI to Windows 10 is your best bet to </a:t>
            </a:r>
            <a:r>
              <a:rPr lang="en-US" b="1" spc="-5" dirty="0">
                <a:latin typeface="Arial"/>
                <a:cs typeface="Arial"/>
              </a:rPr>
              <a:t>stay safe from the ever-evolving threats</a:t>
            </a:r>
            <a:r>
              <a:rPr lang="en-US" spc="-5" dirty="0">
                <a:latin typeface="Arial"/>
                <a:cs typeface="Arial"/>
              </a:rPr>
              <a:t> from viruses. 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System updates for a longer period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W10 force automatic updates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Excellent </a:t>
            </a:r>
            <a:r>
              <a:rPr lang="en-US" b="1" spc="-5" dirty="0">
                <a:latin typeface="Arial"/>
                <a:cs typeface="Arial"/>
              </a:rPr>
              <a:t>virus protection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b="1" spc="-5" dirty="0">
                <a:latin typeface="Arial"/>
                <a:cs typeface="Arial"/>
              </a:rPr>
              <a:t>Cyber Security </a:t>
            </a:r>
            <a:r>
              <a:rPr lang="en-US" spc="-5" dirty="0">
                <a:latin typeface="Arial"/>
                <a:cs typeface="Arial"/>
              </a:rPr>
              <a:t>&amp; industrial control systems. </a:t>
            </a:r>
          </a:p>
          <a:p>
            <a:pPr marL="284480" marR="271145" lvl="0" indent="-182880">
              <a:lnSpc>
                <a:spcPct val="15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  <a:defRPr/>
            </a:pPr>
            <a:r>
              <a:rPr lang="en-US" altLang="it-IT" spc="-5" dirty="0">
                <a:latin typeface="Arial"/>
                <a:cs typeface="Arial"/>
              </a:rPr>
              <a:t>Prevents </a:t>
            </a:r>
            <a:r>
              <a:rPr lang="en-US" altLang="it-IT" b="1" spc="-5" dirty="0">
                <a:latin typeface="Arial"/>
                <a:cs typeface="Arial"/>
              </a:rPr>
              <a:t>longer downtimes </a:t>
            </a:r>
            <a:r>
              <a:rPr lang="en-US" altLang="it-IT" spc="-5" dirty="0">
                <a:latin typeface="Arial"/>
                <a:cs typeface="Arial"/>
              </a:rPr>
              <a:t>in case of failure </a:t>
            </a:r>
          </a:p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endParaRPr lang="en-US" b="1" spc="-5" dirty="0">
              <a:solidFill>
                <a:srgbClr val="E74B00"/>
              </a:solidFill>
              <a:latin typeface="Arial"/>
              <a:cs typeface="Arial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68921" y="1305852"/>
            <a:ext cx="3251823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52377" y="1601416"/>
            <a:ext cx="3266275" cy="3235759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Depending on your current configuration, the proposed kit to migrate your HMI to W10 include: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HMI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 err="1">
                <a:latin typeface="Arial" panose="020B0604020202020204" pitchFamily="34" charset="0"/>
                <a:cs typeface="Arial" panose="020B0604020202020204" pitchFamily="34" charset="0"/>
              </a:rPr>
              <a:t>UPS+Battery</a:t>
            </a: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Ethernet switch. 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ventually New CPU (depending on current configuration)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Zenon license and badge </a:t>
            </a: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marR="501015" indent="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None/>
              <a:tabLst>
                <a:tab pos="291465" algn="l"/>
              </a:tabLst>
            </a:pP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52377" y="1297946"/>
            <a:ext cx="3266275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650548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dirty="0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OPERATE YOUR BUSINESS SAFELY</a:t>
            </a:r>
            <a:endParaRPr lang="fr-FR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66394" y="791341"/>
            <a:ext cx="6188848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/>
                <a:ea typeface="Calibri"/>
                <a:cs typeface="Arial"/>
              </a:rPr>
              <a:t>Ref. VRB-XXX -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HMI migration to Windows 10 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40-50k€**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Not applicable.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 Man Days.*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days.*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61736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*according to bottlewasher size and scope. 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* Installation not included.</a:t>
            </a:r>
            <a:endParaRPr lang="en-GB" sz="800" b="0" i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5043022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5874410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Sidel </a:t>
            </a:r>
            <a:r>
              <a:rPr lang="it-IT" dirty="0" err="1">
                <a:latin typeface="Arial"/>
                <a:cs typeface="Arial"/>
              </a:rPr>
              <a:t>Bottlewashers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646022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280213"/>
            <a:ext cx="1971784" cy="228783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4B00"/>
              </a:buClr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8796771" y="283142"/>
            <a:ext cx="3135367" cy="676765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8900749" y="228600"/>
            <a:ext cx="2913409" cy="731308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err="1">
                <a:latin typeface="Arial"/>
                <a:cs typeface="Arial"/>
              </a:rPr>
              <a:t>Obsolescence</a:t>
            </a:r>
            <a:endParaRPr lang="it-IT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 Cyber Security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203348" y="95990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Group 10">
            <a:extLst>
              <a:ext uri="{FF2B5EF4-FFF2-40B4-BE49-F238E27FC236}">
                <a16:creationId xmlns:a16="http://schemas.microsoft.com/office/drawing/2014/main" id="{2124E437-0FF5-26DF-2325-7A39EA88B6FC}"/>
              </a:ext>
            </a:extLst>
          </p:cNvPr>
          <p:cNvGrpSpPr/>
          <p:nvPr/>
        </p:nvGrpSpPr>
        <p:grpSpPr>
          <a:xfrm>
            <a:off x="6074187" y="4973861"/>
            <a:ext cx="3222653" cy="1686020"/>
            <a:chOff x="3082570" y="2077724"/>
            <a:chExt cx="2443653" cy="1631023"/>
          </a:xfrm>
        </p:grpSpPr>
        <p:pic>
          <p:nvPicPr>
            <p:cNvPr id="98" name="Picture 9">
              <a:extLst>
                <a:ext uri="{FF2B5EF4-FFF2-40B4-BE49-F238E27FC236}">
                  <a16:creationId xmlns:a16="http://schemas.microsoft.com/office/drawing/2014/main" id="{AC0308FC-FEB1-ACCC-D569-19C74010F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2570" y="2077724"/>
              <a:ext cx="2443653" cy="1631023"/>
            </a:xfrm>
            <a:prstGeom prst="rect">
              <a:avLst/>
            </a:prstGeom>
          </p:spPr>
        </p:pic>
        <p:pic>
          <p:nvPicPr>
            <p:cNvPr id="99" name="Picture 1">
              <a:extLst>
                <a:ext uri="{FF2B5EF4-FFF2-40B4-BE49-F238E27FC236}">
                  <a16:creationId xmlns:a16="http://schemas.microsoft.com/office/drawing/2014/main" id="{07D0E44A-D4C4-9D93-4BFF-EF8A2A071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2570" y="3399157"/>
              <a:ext cx="417868" cy="309590"/>
            </a:xfrm>
            <a:prstGeom prst="rect">
              <a:avLst/>
            </a:prstGeom>
          </p:spPr>
        </p:pic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89CB51-D988-46C3-A854-324AA4E4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2F8-8417-418E-A9F8-4F4EC06FB67F}" type="datetime1">
              <a:rPr lang="fr-FR" smtClean="0">
                <a:solidFill>
                  <a:schemeClr val="tx1"/>
                </a:solidFill>
              </a:rPr>
              <a:t>29/07/2025</a:t>
            </a:fld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magine 3" descr="Immagine che contiene testo, schermata, diagramma, software&#10;&#10;Il contenuto generato dall'IA potrebbe non essere corretto.">
            <a:extLst>
              <a:ext uri="{FF2B5EF4-FFF2-40B4-BE49-F238E27FC236}">
                <a16:creationId xmlns:a16="http://schemas.microsoft.com/office/drawing/2014/main" id="{D71DED9F-4E1C-CB3B-C280-22061F38DF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14" y="1432580"/>
            <a:ext cx="2432304" cy="13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156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Presentazione standard di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Contolini, Simeone</cp:lastModifiedBy>
  <cp:revision>122</cp:revision>
  <dcterms:created xsi:type="dcterms:W3CDTF">2024-04-17T11:49:06Z</dcterms:created>
  <dcterms:modified xsi:type="dcterms:W3CDTF">2025-07-29T12:03:15Z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