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1205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20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22/02/2021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71696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4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22 February 2021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D42D4293-083F-4313-9ACA-D49698F94A8B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7840586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1">
            <a:extLst>
              <a:ext uri="{FF2B5EF4-FFF2-40B4-BE49-F238E27FC236}">
                <a16:creationId xmlns:a16="http://schemas.microsoft.com/office/drawing/2014/main" id="{F01F2DFD-C6C2-454F-892B-042EE35CDE65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28" name="Rechteck 3">
              <a:extLst>
                <a:ext uri="{FF2B5EF4-FFF2-40B4-BE49-F238E27FC236}">
                  <a16:creationId xmlns:a16="http://schemas.microsoft.com/office/drawing/2014/main" id="{33FFD25A-7762-445C-A2A6-1B575FCC30CD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zh-CN" altLang="fr-FR" sz="1400" b="1" dirty="0">
                  <a:solidFill>
                    <a:srgbClr val="FFFFFF"/>
                  </a:solidFill>
                  <a:ea typeface="FZZhunYuan-M02S" pitchFamily="34" charset="-128"/>
                </a:rPr>
                <a:t>价值和益处</a:t>
              </a:r>
            </a:p>
          </p:txBody>
        </p:sp>
        <p:sp>
          <p:nvSpPr>
            <p:cNvPr id="29" name="Rechteck 4">
              <a:extLst>
                <a:ext uri="{FF2B5EF4-FFF2-40B4-BE49-F238E27FC236}">
                  <a16:creationId xmlns:a16="http://schemas.microsoft.com/office/drawing/2014/main" id="{4936DD1B-0618-40F9-9762-A49A258B293F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30" name="Rechteck 11">
              <a:extLst>
                <a:ext uri="{FF2B5EF4-FFF2-40B4-BE49-F238E27FC236}">
                  <a16:creationId xmlns:a16="http://schemas.microsoft.com/office/drawing/2014/main" id="{08EA914E-497D-4071-8A05-5604F6A728D9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zh-CN" altLang="fr-FR" sz="1400" b="1" noProof="1">
                  <a:solidFill>
                    <a:srgbClr val="FFFFFF"/>
                  </a:solidFill>
                  <a:latin typeface="Arial" charset="0"/>
                  <a:ea typeface="FZZhunYuan-M02S"/>
                  <a:cs typeface="Arial" charset="0"/>
                </a:rPr>
                <a:t>描述</a:t>
              </a:r>
            </a:p>
          </p:txBody>
        </p:sp>
        <p:sp>
          <p:nvSpPr>
            <p:cNvPr id="31" name="Rechteck 12">
              <a:extLst>
                <a:ext uri="{FF2B5EF4-FFF2-40B4-BE49-F238E27FC236}">
                  <a16:creationId xmlns:a16="http://schemas.microsoft.com/office/drawing/2014/main" id="{C61382BF-3A07-432D-B937-E7DFFDEFD8D5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fr-FR" dirty="0"/>
              <a:t>提高设备效率并降低维护成本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03193"/>
            <a:ext cx="7997825" cy="307975"/>
          </a:xfrm>
        </p:spPr>
        <p:txBody>
          <a:bodyPr/>
          <a:lstStyle/>
          <a:p>
            <a:r>
              <a:rPr lang="zh-CN" altLang="fr-FR" dirty="0"/>
              <a:t>新的二氧化碳冲洗和减压按钮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06688"/>
            <a:ext cx="3890963" cy="1149921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71450" lvl="0" indent="-171450" algn="just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US" altLang="it-IT" sz="1200" dirty="0">
                <a:solidFill>
                  <a:srgbClr val="000000"/>
                </a:solidFill>
              </a:rPr>
              <a:t>Wear reduction thanks to the slide bushes, and increase in productivity;</a:t>
            </a:r>
          </a:p>
          <a:p>
            <a:pPr marL="171450" lvl="0" indent="-171450" algn="just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US" altLang="it-IT" sz="1200" dirty="0">
                <a:solidFill>
                  <a:srgbClr val="000000"/>
                </a:solidFill>
              </a:rPr>
              <a:t>Increased tightness with new seals;</a:t>
            </a:r>
          </a:p>
          <a:p>
            <a:pPr marL="171450" lvl="0" indent="-171450" algn="just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US" altLang="it-IT" sz="1200" dirty="0">
                <a:solidFill>
                  <a:srgbClr val="000000"/>
                </a:solidFill>
              </a:rPr>
              <a:t>Longer life before maintenance/replacement for wear (up to </a:t>
            </a:r>
            <a:r>
              <a:rPr lang="en-US" altLang="it-IT" sz="1200" b="1" dirty="0">
                <a:solidFill>
                  <a:srgbClr val="000000"/>
                </a:solidFill>
              </a:rPr>
              <a:t>9000</a:t>
            </a:r>
            <a:r>
              <a:rPr lang="en-US" altLang="it-IT" sz="1200" dirty="0">
                <a:solidFill>
                  <a:srgbClr val="000000"/>
                </a:solidFill>
              </a:rPr>
              <a:t> hours).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206688"/>
            <a:ext cx="3823487" cy="1365365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71450" lvl="0" indent="-171450" algn="just"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n-US" altLang="it-IT" sz="1200" dirty="0">
                <a:solidFill>
                  <a:srgbClr val="000000"/>
                </a:solidFill>
              </a:rPr>
              <a:t>The upgrade simply consists in replacing the previous buttons and rail with the following:</a:t>
            </a:r>
          </a:p>
          <a:p>
            <a:pPr lvl="0" algn="just">
              <a:buClr>
                <a:srgbClr val="C00000"/>
              </a:buClr>
              <a:defRPr/>
            </a:pPr>
            <a:r>
              <a:rPr lang="en-US" altLang="it-IT" sz="1200" dirty="0">
                <a:solidFill>
                  <a:srgbClr val="000000"/>
                </a:solidFill>
              </a:rPr>
              <a:t>     - New-generation CO2 flux and decompression buttons (with external spring).</a:t>
            </a:r>
          </a:p>
          <a:p>
            <a:pPr lvl="0" algn="just">
              <a:defRPr/>
            </a:pPr>
            <a:r>
              <a:rPr lang="en-US" altLang="it-IT" sz="1200" dirty="0">
                <a:solidFill>
                  <a:srgbClr val="000000"/>
                </a:solidFill>
              </a:rPr>
              <a:t>     - Dedicated flux rail.</a:t>
            </a:r>
          </a:p>
          <a:p>
            <a:pPr lvl="0" algn="just">
              <a:defRPr/>
            </a:pPr>
            <a:r>
              <a:rPr lang="en-US" altLang="it-IT" sz="1200" dirty="0">
                <a:solidFill>
                  <a:srgbClr val="000000"/>
                </a:solidFill>
              </a:rPr>
              <a:t>     - Dedicated decompression rail.</a:t>
            </a:r>
          </a:p>
          <a:p>
            <a:pPr lvl="0" algn="just">
              <a:defRPr/>
            </a:pPr>
            <a:r>
              <a:rPr lang="en-US" altLang="it-IT" sz="1200" dirty="0">
                <a:solidFill>
                  <a:srgbClr val="000000"/>
                </a:solidFill>
              </a:rPr>
              <a:t>     - Dedicated sanitation rail.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1DD519C1-C3CE-49FD-B92B-0312D389B24C}"/>
              </a:ext>
            </a:extLst>
          </p:cNvPr>
          <p:cNvSpPr txBox="1">
            <a:spLocks/>
          </p:cNvSpPr>
          <p:nvPr/>
        </p:nvSpPr>
        <p:spPr bwMode="auto">
          <a:xfrm>
            <a:off x="652462" y="5915088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zh-CN" sz="800" dirty="0">
                <a:solidFill>
                  <a:srgbClr val="000000"/>
                </a:solidFill>
              </a:rPr>
              <a:t>价值：</a:t>
            </a:r>
            <a:r>
              <a:rPr lang="zh-CN" altLang="fr-FR" sz="80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 效率，维护</a:t>
            </a:r>
            <a:endParaRPr lang="fr-FR" altLang="zh-CN" sz="800" kern="0" dirty="0">
              <a:solidFill>
                <a:srgbClr val="000000"/>
              </a:solidFill>
              <a:latin typeface="方正准圆简体"/>
              <a:cs typeface="方正准圆简体"/>
            </a:endParaRPr>
          </a:p>
          <a:p>
            <a:pPr fontAlgn="base">
              <a:spcAft>
                <a:spcPct val="0"/>
              </a:spcAft>
              <a:defRPr/>
            </a:pP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设备： </a:t>
            </a:r>
            <a:r>
              <a:rPr lang="ja-JP" altLang="fr-FR" sz="800" dirty="0">
                <a:latin typeface="FZZhunYuan-M02S"/>
                <a:cs typeface="FZZhunYuan-M02S"/>
              </a:rPr>
              <a:t>灌装机</a:t>
            </a:r>
            <a:r>
              <a:rPr lang="en-GB" altLang="fr-FR" sz="800" dirty="0">
                <a:solidFill>
                  <a:srgbClr val="000000"/>
                </a:solidFill>
              </a:rPr>
              <a:t> </a:t>
            </a:r>
            <a:r>
              <a:rPr lang="fr-FR" sz="800" kern="0" dirty="0" err="1">
                <a:solidFill>
                  <a:srgbClr val="000000"/>
                </a:solidFill>
              </a:rPr>
              <a:t>Eurostars</a:t>
            </a:r>
            <a:r>
              <a:rPr lang="fr-FR" sz="800" kern="0" dirty="0">
                <a:solidFill>
                  <a:srgbClr val="000000"/>
                </a:solidFill>
              </a:rPr>
              <a:t> REP, </a:t>
            </a:r>
            <a:r>
              <a:rPr lang="fr-FR" sz="800" kern="0" dirty="0" err="1">
                <a:solidFill>
                  <a:srgbClr val="000000"/>
                </a:solidFill>
              </a:rPr>
              <a:t>Eurostars</a:t>
            </a:r>
            <a:r>
              <a:rPr lang="fr-FR" sz="800" kern="0" dirty="0">
                <a:solidFill>
                  <a:srgbClr val="000000"/>
                </a:solidFill>
              </a:rPr>
              <a:t> REV, </a:t>
            </a:r>
            <a:r>
              <a:rPr lang="fr-FR" sz="800" kern="0" dirty="0" err="1">
                <a:solidFill>
                  <a:srgbClr val="000000"/>
                </a:solidFill>
              </a:rPr>
              <a:t>Starcans</a:t>
            </a:r>
            <a:r>
              <a:rPr lang="fr-FR" sz="800" kern="0" dirty="0">
                <a:solidFill>
                  <a:srgbClr val="000000"/>
                </a:solidFill>
              </a:rPr>
              <a:t> RSC, </a:t>
            </a:r>
            <a:r>
              <a:rPr lang="fr-FR" sz="800" kern="0" dirty="0" err="1">
                <a:solidFill>
                  <a:srgbClr val="000000"/>
                </a:solidFill>
              </a:rPr>
              <a:t>Starcans</a:t>
            </a:r>
            <a:r>
              <a:rPr lang="fr-FR" sz="800" kern="0" dirty="0">
                <a:solidFill>
                  <a:srgbClr val="000000"/>
                </a:solidFill>
              </a:rPr>
              <a:t> RAA, </a:t>
            </a:r>
            <a:r>
              <a:rPr lang="fr-FR" sz="800" kern="0" dirty="0" err="1">
                <a:solidFill>
                  <a:srgbClr val="000000"/>
                </a:solidFill>
              </a:rPr>
              <a:t>Starlight</a:t>
            </a:r>
            <a:r>
              <a:rPr lang="fr-FR" sz="800" kern="0" dirty="0">
                <a:solidFill>
                  <a:srgbClr val="000000"/>
                </a:solidFill>
              </a:rPr>
              <a:t> RBC</a:t>
            </a:r>
            <a:endParaRPr lang="en-US" altLang="it-IT" sz="800" kern="0" dirty="0">
              <a:solidFill>
                <a:srgbClr val="000000"/>
              </a:solidFill>
              <a:ea typeface="ＭＳ Ｐゴシック"/>
              <a:cs typeface="Arial" panose="020B0604020202020204" pitchFamily="34" charset="0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目录代码：</a:t>
            </a:r>
            <a:r>
              <a:rPr lang="en-GB" altLang="fr-FR" sz="800" dirty="0">
                <a:solidFill>
                  <a:srgbClr val="000000"/>
                </a:solidFill>
              </a:rPr>
              <a:t> HS049</a:t>
            </a:r>
            <a:endParaRPr kumimoji="0" lang="zh-CN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</p:txBody>
      </p:sp>
      <p:pic>
        <p:nvPicPr>
          <p:cNvPr id="56" name="Picture 2" descr="hs049">
            <a:extLst>
              <a:ext uri="{FF2B5EF4-FFF2-40B4-BE49-F238E27FC236}">
                <a16:creationId xmlns:a16="http://schemas.microsoft.com/office/drawing/2014/main" id="{7F63BCDF-E3B6-47DF-8F36-8F3F1C0C0C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62" b="4070"/>
          <a:stretch>
            <a:fillRect/>
          </a:stretch>
        </p:blipFill>
        <p:spPr bwMode="auto">
          <a:xfrm>
            <a:off x="2450098" y="3612517"/>
            <a:ext cx="4310482" cy="2199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26AE3F95-7630-4BFF-BA39-00070F795695}"/>
              </a:ext>
            </a:extLst>
          </p:cNvPr>
          <p:cNvSpPr/>
          <p:nvPr/>
        </p:nvSpPr>
        <p:spPr>
          <a:xfrm>
            <a:off x="1209469" y="4782069"/>
            <a:ext cx="14189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Solution actuelle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C91F923-3AE8-44BB-9EA6-554453B11FBE}"/>
              </a:ext>
            </a:extLst>
          </p:cNvPr>
          <p:cNvSpPr/>
          <p:nvPr/>
        </p:nvSpPr>
        <p:spPr>
          <a:xfrm>
            <a:off x="6958744" y="4712199"/>
            <a:ext cx="1470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Nouvelle solution</a:t>
            </a:r>
          </a:p>
        </p:txBody>
      </p:sp>
    </p:spTree>
    <p:extLst>
      <p:ext uri="{BB962C8B-B14F-4D97-AF65-F5344CB8AC3E}">
        <p14:creationId xmlns:p14="http://schemas.microsoft.com/office/powerpoint/2010/main" val="1419537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150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MS PGothic</vt:lpstr>
      <vt:lpstr>MS PGothic</vt:lpstr>
      <vt:lpstr>Arial</vt:lpstr>
      <vt:lpstr>FZZhunYuan-M02S</vt:lpstr>
      <vt:lpstr>Wingdings</vt:lpstr>
      <vt:lpstr>方正准圆简体</vt:lpstr>
      <vt:lpstr>NewSidel_Template_4x3_with add layouts</vt:lpstr>
      <vt:lpstr>think-cell Folie</vt:lpstr>
      <vt:lpstr>提高设备效率并降低维护成本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78</cp:revision>
  <dcterms:created xsi:type="dcterms:W3CDTF">2018-02-10T17:04:39Z</dcterms:created>
  <dcterms:modified xsi:type="dcterms:W3CDTF">2021-02-22T13:20:38Z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