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handoutMasterIdLst>
    <p:handoutMasterId r:id="rId4"/>
  </p:handoutMasterIdLst>
  <p:sldIdLst>
    <p:sldId id="120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204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22/02/2021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22/02/2021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7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71696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22 February 2021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D42D4293-083F-4313-9ACA-D49698F94A8B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7840586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1">
            <a:extLst>
              <a:ext uri="{FF2B5EF4-FFF2-40B4-BE49-F238E27FC236}">
                <a16:creationId xmlns:a16="http://schemas.microsoft.com/office/drawing/2014/main" id="{99E255E3-F6FF-47E8-B919-1C3546C795DE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11168"/>
            <a:ext cx="7991475" cy="4127500"/>
            <a:chOff x="647700" y="1908175"/>
            <a:chExt cx="7991475" cy="3938588"/>
          </a:xfrm>
        </p:grpSpPr>
        <p:sp>
          <p:nvSpPr>
            <p:cNvPr id="28" name="Rechteck 3">
              <a:extLst>
                <a:ext uri="{FF2B5EF4-FFF2-40B4-BE49-F238E27FC236}">
                  <a16:creationId xmlns:a16="http://schemas.microsoft.com/office/drawing/2014/main" id="{56A45746-BCBB-461B-85B5-2919BC3B0230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</a:pPr>
              <a:r>
                <a:rPr lang="en-GB" sz="1400" b="1" dirty="0">
                  <a:solidFill>
                    <a:srgbClr val="FFFFFF"/>
                  </a:solidFill>
                  <a:latin typeface="Arial" charset="0"/>
                </a:rPr>
                <a:t>NUTZEN UND VORTEILE</a:t>
              </a:r>
              <a:endParaRPr lang="de-DE" sz="1400" b="1" dirty="0">
                <a:solidFill>
                  <a:srgbClr val="FFFFFF"/>
                </a:solidFill>
                <a:latin typeface="Arial" charset="0"/>
                <a:ea typeface="ＭＳ Ｐゴシック"/>
                <a:cs typeface="ＭＳ Ｐゴシック"/>
              </a:endParaRPr>
            </a:p>
          </p:txBody>
        </p:sp>
        <p:sp>
          <p:nvSpPr>
            <p:cNvPr id="29" name="Rechteck 4">
              <a:extLst>
                <a:ext uri="{FF2B5EF4-FFF2-40B4-BE49-F238E27FC236}">
                  <a16:creationId xmlns:a16="http://schemas.microsoft.com/office/drawing/2014/main" id="{88EC6177-ADC8-4FA9-ACDF-977474F45811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x-none" sz="1200" dirty="0">
                <a:solidFill>
                  <a:srgbClr val="000000"/>
                </a:solidFill>
              </a:endParaRPr>
            </a:p>
          </p:txBody>
        </p:sp>
        <p:sp>
          <p:nvSpPr>
            <p:cNvPr id="30" name="Rechteck 11">
              <a:extLst>
                <a:ext uri="{FF2B5EF4-FFF2-40B4-BE49-F238E27FC236}">
                  <a16:creationId xmlns:a16="http://schemas.microsoft.com/office/drawing/2014/main" id="{F2CF3E41-613E-4E53-83D7-E47395A329E5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defRPr/>
              </a:pPr>
              <a:r>
                <a:rPr lang="de-DE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BESCHREIBUNG</a:t>
              </a:r>
            </a:p>
          </p:txBody>
        </p:sp>
        <p:sp>
          <p:nvSpPr>
            <p:cNvPr id="31" name="Rechteck 12">
              <a:extLst>
                <a:ext uri="{FF2B5EF4-FFF2-40B4-BE49-F238E27FC236}">
                  <a16:creationId xmlns:a16="http://schemas.microsoft.com/office/drawing/2014/main" id="{AB66B370-E20F-4E08-AD22-EFB9B5BAD678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fr-FR" altLang="x-none" sz="1200" dirty="0">
                <a:solidFill>
                  <a:srgbClr val="000000"/>
                </a:solidFill>
                <a:ea typeface="MS PGothic" charset="-128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de-DE" altLang="fr-FR" dirty="0"/>
              <a:t>Steigern Sie die Geräteeffizienz und senken Sie die Wartungskosten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6113" y="1403193"/>
            <a:ext cx="7997825" cy="307975"/>
          </a:xfrm>
        </p:spPr>
        <p:txBody>
          <a:bodyPr/>
          <a:lstStyle/>
          <a:p>
            <a:r>
              <a:rPr lang="de-DE" dirty="0"/>
              <a:t>Neue Tasten zum Spülen und Dekomprimieren von CO2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06688"/>
            <a:ext cx="3890963" cy="1162232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 dirty="0">
                <a:solidFill>
                  <a:srgbClr val="000000"/>
                </a:solidFill>
              </a:rPr>
              <a:t>Verschleißreduzierung dank Gleitbuchsen und Produktivitätssteigerung;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 dirty="0">
                <a:solidFill>
                  <a:srgbClr val="000000"/>
                </a:solidFill>
              </a:rPr>
              <a:t>Erhöhte Dichtheit durch neue Dichtungen;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 dirty="0">
                <a:solidFill>
                  <a:srgbClr val="000000"/>
                </a:solidFill>
              </a:rPr>
              <a:t>Längere Lebensdauer vor Wartung / Austausch gegen Verschleiß (bis zu 9000 Stunden).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84331" y="2206688"/>
            <a:ext cx="3823487" cy="1562342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altLang="it-IT" sz="1100" dirty="0"/>
              <a:t>Das Upgrade besteht einfach darin, die vorherigen Tasten und Schienen durch die folgenden zu ersetzen: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altLang="it-IT" sz="1100" dirty="0"/>
              <a:t>      - CO2-Fluss- und Dekompressionsknöpfe der neuen Generation (mit externer Feder).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altLang="it-IT" sz="1100" dirty="0"/>
              <a:t>      - Spezielle Flussschiene.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altLang="it-IT" sz="1100" dirty="0"/>
              <a:t>      - Spezielle Dekompressionsschiene.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altLang="it-IT" sz="1100" dirty="0"/>
              <a:t>      - Spezielle Sanitärschiene.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8AD90DB3-DC6B-4972-BE9D-9B90B3AC0A1F}"/>
              </a:ext>
            </a:extLst>
          </p:cNvPr>
          <p:cNvSpPr txBox="1">
            <a:spLocks/>
          </p:cNvSpPr>
          <p:nvPr/>
        </p:nvSpPr>
        <p:spPr bwMode="auto">
          <a:xfrm>
            <a:off x="647700" y="5907989"/>
            <a:ext cx="807828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de-DE" sz="800" dirty="0">
                <a:solidFill>
                  <a:srgbClr val="000000"/>
                </a:solidFill>
              </a:rPr>
              <a:t>Nutzen: Effizienz, Wartung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Ausstattung: </a:t>
            </a:r>
            <a:r>
              <a:rPr lang="fr-FR" sz="800" kern="0" dirty="0" err="1"/>
              <a:t>Füllanlagen</a:t>
            </a:r>
            <a:r>
              <a:rPr lang="en-GB" altLang="fr-FR" sz="800" dirty="0">
                <a:solidFill>
                  <a:srgbClr val="000000"/>
                </a:solidFill>
              </a:rPr>
              <a:t> </a:t>
            </a:r>
            <a:r>
              <a:rPr lang="fr-FR" sz="800" kern="0" dirty="0" err="1">
                <a:solidFill>
                  <a:srgbClr val="000000"/>
                </a:solidFill>
              </a:rPr>
              <a:t>Eurostars</a:t>
            </a:r>
            <a:r>
              <a:rPr lang="fr-FR" sz="800" kern="0" dirty="0">
                <a:solidFill>
                  <a:srgbClr val="000000"/>
                </a:solidFill>
              </a:rPr>
              <a:t> REP, </a:t>
            </a:r>
            <a:r>
              <a:rPr lang="fr-FR" sz="800" kern="0" dirty="0" err="1">
                <a:solidFill>
                  <a:srgbClr val="000000"/>
                </a:solidFill>
              </a:rPr>
              <a:t>Eurostars</a:t>
            </a:r>
            <a:r>
              <a:rPr lang="fr-FR" sz="800" kern="0" dirty="0">
                <a:solidFill>
                  <a:srgbClr val="000000"/>
                </a:solidFill>
              </a:rPr>
              <a:t> REV, </a:t>
            </a:r>
            <a:r>
              <a:rPr lang="fr-FR" sz="800" kern="0" dirty="0" err="1">
                <a:solidFill>
                  <a:srgbClr val="000000"/>
                </a:solidFill>
              </a:rPr>
              <a:t>Starcans</a:t>
            </a:r>
            <a:r>
              <a:rPr lang="fr-FR" sz="800" kern="0" dirty="0">
                <a:solidFill>
                  <a:srgbClr val="000000"/>
                </a:solidFill>
              </a:rPr>
              <a:t> RSC, </a:t>
            </a:r>
            <a:r>
              <a:rPr lang="fr-FR" sz="800" kern="0" dirty="0" err="1">
                <a:solidFill>
                  <a:srgbClr val="000000"/>
                </a:solidFill>
              </a:rPr>
              <a:t>Starcans</a:t>
            </a:r>
            <a:r>
              <a:rPr lang="fr-FR" sz="800" kern="0" dirty="0">
                <a:solidFill>
                  <a:srgbClr val="000000"/>
                </a:solidFill>
              </a:rPr>
              <a:t> RAA, </a:t>
            </a:r>
            <a:r>
              <a:rPr lang="fr-FR" sz="800" kern="0" dirty="0" err="1">
                <a:solidFill>
                  <a:srgbClr val="000000"/>
                </a:solidFill>
              </a:rPr>
              <a:t>Starlight</a:t>
            </a:r>
            <a:r>
              <a:rPr lang="fr-FR" sz="800" kern="0" dirty="0">
                <a:solidFill>
                  <a:srgbClr val="000000"/>
                </a:solidFill>
              </a:rPr>
              <a:t> RBC 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Katalog-Code: </a:t>
            </a:r>
            <a:r>
              <a:rPr lang="en-GB" altLang="fr-FR" sz="800" dirty="0">
                <a:solidFill>
                  <a:srgbClr val="000000"/>
                </a:solidFill>
              </a:rPr>
              <a:t>HS049</a:t>
            </a:r>
            <a:endParaRPr kumimoji="0" lang="de-DE" sz="8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6" name="Picture 2" descr="hs049">
            <a:extLst>
              <a:ext uri="{FF2B5EF4-FFF2-40B4-BE49-F238E27FC236}">
                <a16:creationId xmlns:a16="http://schemas.microsoft.com/office/drawing/2014/main" id="{88DE440A-AD62-47A9-A41A-486643EBE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62" b="4070"/>
          <a:stretch>
            <a:fillRect/>
          </a:stretch>
        </p:blipFill>
        <p:spPr bwMode="auto">
          <a:xfrm>
            <a:off x="2450098" y="3612517"/>
            <a:ext cx="4310482" cy="2199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8AD01584-80A6-4751-AAFC-CAAB65FBF1B8}"/>
              </a:ext>
            </a:extLst>
          </p:cNvPr>
          <p:cNvSpPr/>
          <p:nvPr/>
        </p:nvSpPr>
        <p:spPr>
          <a:xfrm>
            <a:off x="1209469" y="4782069"/>
            <a:ext cx="14189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Solution actuelle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35F49EA-5769-4D16-B2EE-51E169996A0C}"/>
              </a:ext>
            </a:extLst>
          </p:cNvPr>
          <p:cNvSpPr/>
          <p:nvPr/>
        </p:nvSpPr>
        <p:spPr>
          <a:xfrm>
            <a:off x="6958744" y="4712199"/>
            <a:ext cx="1470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Nouvelle solution</a:t>
            </a:r>
          </a:p>
        </p:txBody>
      </p:sp>
    </p:spTree>
    <p:extLst>
      <p:ext uri="{BB962C8B-B14F-4D97-AF65-F5344CB8AC3E}">
        <p14:creationId xmlns:p14="http://schemas.microsoft.com/office/powerpoint/2010/main" val="10987918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</TotalTime>
  <Words>121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ＭＳ Ｐゴシック</vt:lpstr>
      <vt:lpstr>Arial</vt:lpstr>
      <vt:lpstr>Wingdings</vt:lpstr>
      <vt:lpstr>NewSidel_Template_4x3_with add layouts</vt:lpstr>
      <vt:lpstr>think-cell Folie</vt:lpstr>
      <vt:lpstr>Steigern Sie die Geräteeffizienz und senken Sie die Wartungskosten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78</cp:revision>
  <dcterms:created xsi:type="dcterms:W3CDTF">2018-02-10T17:04:39Z</dcterms:created>
  <dcterms:modified xsi:type="dcterms:W3CDTF">2021-02-22T13:21:36Z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