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"/>
  </p:notesMasterIdLst>
  <p:handoutMasterIdLst>
    <p:handoutMasterId r:id="rId4"/>
  </p:handoutMasterIdLst>
  <p:sldIdLst>
    <p:sldId id="1207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22/02/2021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22/02/2021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oleObject" Target="../embeddings/oleObject4.bin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6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71696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50E93068-E7A3-4428-B490-BFEDC92B1E8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2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50E93068-E7A3-4428-B490-BFEDC92B1E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86E560-ED55-4D16-803D-F89BE974CBAB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00">
                <a:solidFill>
                  <a:srgbClr val="7F7F7F"/>
                </a:solidFill>
              </a:rPr>
              <a:t>Sidel Services: Line Improvement, </a:t>
            </a:r>
            <a:fld id="{76EDA290-8612-4CFC-99C7-870AF86149FB}" type="datetime4">
              <a:rPr lang="de-CH" altLang="fr-FR" sz="900" smtClean="0">
                <a:solidFill>
                  <a:srgbClr val="7F7F7F"/>
                </a:solidFill>
              </a:rPr>
              <a:pPr>
                <a:buSzPct val="100000"/>
                <a:defRPr/>
              </a:pPr>
              <a:t>22. Februar 2021</a:t>
            </a:fld>
            <a:endParaRPr lang="de-CH" altLang="fr-FR" sz="90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3DD35D-CEED-4B85-917D-3DB9D36AC2C9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00">
                <a:solidFill>
                  <a:srgbClr val="7F7F7F"/>
                </a:solidFill>
              </a:rPr>
              <a:t>Página </a:t>
            </a:r>
            <a:fld id="{FC4B5AB9-EE05-4709-959A-46641723550E}" type="slidenum">
              <a:rPr lang="de-CH" altLang="fr-FR" sz="900" smtClean="0">
                <a:solidFill>
                  <a:srgbClr val="7F7F7F"/>
                </a:solidFill>
              </a:rPr>
              <a:pPr>
                <a:buSzPct val="100000"/>
                <a:defRPr/>
              </a:pPr>
              <a:t>‹#›</a:t>
            </a:fld>
            <a:endParaRPr lang="de-CH" altLang="fr-FR" sz="90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32426363-97AF-4A03-9508-A1A0F0AD28EA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3C058256-F5C1-48B8-8D10-F9DADC4D4D9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3C813020-F25A-4594-8105-F9F0CBA0699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1162 w 501"/>
                <a:gd name="T1" fmla="*/ 9771 h 429"/>
                <a:gd name="T2" fmla="*/ 10531 w 501"/>
                <a:gd name="T3" fmla="*/ 8956 h 429"/>
                <a:gd name="T4" fmla="*/ 10298 w 501"/>
                <a:gd name="T5" fmla="*/ 8649 h 429"/>
                <a:gd name="T6" fmla="*/ 8954 w 501"/>
                <a:gd name="T7" fmla="*/ 8017 h 429"/>
                <a:gd name="T8" fmla="*/ 7214 w 501"/>
                <a:gd name="T9" fmla="*/ 9771 h 429"/>
                <a:gd name="T10" fmla="*/ 8954 w 501"/>
                <a:gd name="T11" fmla="*/ 11487 h 429"/>
                <a:gd name="T12" fmla="*/ 10298 w 501"/>
                <a:gd name="T13" fmla="*/ 10866 h 429"/>
                <a:gd name="T14" fmla="*/ 10531 w 501"/>
                <a:gd name="T15" fmla="*/ 10554 h 429"/>
                <a:gd name="T16" fmla="*/ 11162 w 501"/>
                <a:gd name="T17" fmla="*/ 9771 h 429"/>
                <a:gd name="T18" fmla="*/ 5041 w 501"/>
                <a:gd name="T19" fmla="*/ 9731 h 429"/>
                <a:gd name="T20" fmla="*/ 8954 w 501"/>
                <a:gd name="T21" fmla="*/ 5859 h 429"/>
                <a:gd name="T22" fmla="*/ 11943 w 501"/>
                <a:gd name="T23" fmla="*/ 7235 h 429"/>
                <a:gd name="T24" fmla="*/ 11965 w 501"/>
                <a:gd name="T25" fmla="*/ 7301 h 429"/>
                <a:gd name="T26" fmla="*/ 12033 w 501"/>
                <a:gd name="T27" fmla="*/ 7273 h 429"/>
                <a:gd name="T28" fmla="*/ 7766 w 501"/>
                <a:gd name="T29" fmla="*/ 0 h 429"/>
                <a:gd name="T30" fmla="*/ 0 w 501"/>
                <a:gd name="T31" fmla="*/ 13392 h 429"/>
                <a:gd name="T32" fmla="*/ 7582 w 501"/>
                <a:gd name="T33" fmla="*/ 13392 h 429"/>
                <a:gd name="T34" fmla="*/ 7622 w 501"/>
                <a:gd name="T35" fmla="*/ 13364 h 429"/>
                <a:gd name="T36" fmla="*/ 6836 w 501"/>
                <a:gd name="T37" fmla="*/ 13024 h 429"/>
                <a:gd name="T38" fmla="*/ 5041 w 501"/>
                <a:gd name="T39" fmla="*/ 9731 h 429"/>
                <a:gd name="T40" fmla="*/ 15417 w 501"/>
                <a:gd name="T41" fmla="*/ 13324 h 429"/>
                <a:gd name="T42" fmla="*/ 14614 w 501"/>
                <a:gd name="T43" fmla="*/ 13111 h 429"/>
                <a:gd name="T44" fmla="*/ 12583 w 501"/>
                <a:gd name="T45" fmla="*/ 11447 h 429"/>
                <a:gd name="T46" fmla="*/ 11809 w 501"/>
                <a:gd name="T47" fmla="*/ 12426 h 429"/>
                <a:gd name="T48" fmla="*/ 10349 w 501"/>
                <a:gd name="T49" fmla="*/ 13364 h 429"/>
                <a:gd name="T50" fmla="*/ 10349 w 501"/>
                <a:gd name="T51" fmla="*/ 13392 h 429"/>
                <a:gd name="T52" fmla="*/ 15573 w 501"/>
                <a:gd name="T53" fmla="*/ 13392 h 429"/>
                <a:gd name="T54" fmla="*/ 15573 w 501"/>
                <a:gd name="T55" fmla="*/ 13364 h 429"/>
                <a:gd name="T56" fmla="*/ 15417 w 501"/>
                <a:gd name="T57" fmla="*/ 1332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6E6D9640-25C8-4AE5-9065-7ED7019FD1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5333 w 937"/>
                <a:gd name="T1" fmla="*/ 4228 h 326"/>
                <a:gd name="T2" fmla="*/ 2429 w 937"/>
                <a:gd name="T3" fmla="*/ 2768 h 326"/>
                <a:gd name="T4" fmla="*/ 3892 w 937"/>
                <a:gd name="T5" fmla="*/ 1646 h 326"/>
                <a:gd name="T6" fmla="*/ 5789 w 937"/>
                <a:gd name="T7" fmla="*/ 3108 h 326"/>
                <a:gd name="T8" fmla="*/ 7890 w 937"/>
                <a:gd name="T9" fmla="*/ 3108 h 326"/>
                <a:gd name="T10" fmla="*/ 3986 w 937"/>
                <a:gd name="T11" fmla="*/ 0 h 326"/>
                <a:gd name="T12" fmla="*/ 369 w 937"/>
                <a:gd name="T13" fmla="*/ 2924 h 326"/>
                <a:gd name="T14" fmla="*/ 3244 w 937"/>
                <a:gd name="T15" fmla="*/ 5690 h 326"/>
                <a:gd name="T16" fmla="*/ 6136 w 937"/>
                <a:gd name="T17" fmla="*/ 7287 h 326"/>
                <a:gd name="T18" fmla="*/ 4232 w 937"/>
                <a:gd name="T19" fmla="*/ 8496 h 326"/>
                <a:gd name="T20" fmla="*/ 2082 w 937"/>
                <a:gd name="T21" fmla="*/ 6694 h 326"/>
                <a:gd name="T22" fmla="*/ 28 w 937"/>
                <a:gd name="T23" fmla="*/ 6694 h 326"/>
                <a:gd name="T24" fmla="*/ 4182 w 937"/>
                <a:gd name="T25" fmla="*/ 10147 h 326"/>
                <a:gd name="T26" fmla="*/ 8190 w 937"/>
                <a:gd name="T27" fmla="*/ 7034 h 326"/>
                <a:gd name="T28" fmla="*/ 5333 w 937"/>
                <a:gd name="T29" fmla="*/ 4228 h 326"/>
                <a:gd name="T30" fmla="*/ 16861 w 937"/>
                <a:gd name="T31" fmla="*/ 3772 h 326"/>
                <a:gd name="T32" fmla="*/ 16861 w 937"/>
                <a:gd name="T33" fmla="*/ 3772 h 326"/>
                <a:gd name="T34" fmla="*/ 14751 w 937"/>
                <a:gd name="T35" fmla="*/ 2700 h 326"/>
                <a:gd name="T36" fmla="*/ 11663 w 937"/>
                <a:gd name="T37" fmla="*/ 6349 h 326"/>
                <a:gd name="T38" fmla="*/ 14801 w 937"/>
                <a:gd name="T39" fmla="*/ 10121 h 326"/>
                <a:gd name="T40" fmla="*/ 16928 w 937"/>
                <a:gd name="T41" fmla="*/ 9027 h 326"/>
                <a:gd name="T42" fmla="*/ 16951 w 937"/>
                <a:gd name="T43" fmla="*/ 9027 h 326"/>
                <a:gd name="T44" fmla="*/ 16951 w 937"/>
                <a:gd name="T45" fmla="*/ 9925 h 326"/>
                <a:gd name="T46" fmla="*/ 18799 w 937"/>
                <a:gd name="T47" fmla="*/ 9925 h 326"/>
                <a:gd name="T48" fmla="*/ 18799 w 937"/>
                <a:gd name="T49" fmla="*/ 250 h 326"/>
                <a:gd name="T50" fmla="*/ 16861 w 937"/>
                <a:gd name="T51" fmla="*/ 250 h 326"/>
                <a:gd name="T52" fmla="*/ 16861 w 937"/>
                <a:gd name="T53" fmla="*/ 3772 h 326"/>
                <a:gd name="T54" fmla="*/ 15276 w 937"/>
                <a:gd name="T55" fmla="*/ 8659 h 326"/>
                <a:gd name="T56" fmla="*/ 13589 w 937"/>
                <a:gd name="T57" fmla="*/ 6415 h 326"/>
                <a:gd name="T58" fmla="*/ 15276 w 937"/>
                <a:gd name="T59" fmla="*/ 4178 h 326"/>
                <a:gd name="T60" fmla="*/ 16928 w 937"/>
                <a:gd name="T61" fmla="*/ 6377 h 326"/>
                <a:gd name="T62" fmla="*/ 15276 w 937"/>
                <a:gd name="T63" fmla="*/ 8659 h 326"/>
                <a:gd name="T64" fmla="*/ 23097 w 937"/>
                <a:gd name="T65" fmla="*/ 2700 h 326"/>
                <a:gd name="T66" fmla="*/ 19512 w 937"/>
                <a:gd name="T67" fmla="*/ 6415 h 326"/>
                <a:gd name="T68" fmla="*/ 23097 w 937"/>
                <a:gd name="T69" fmla="*/ 10121 h 326"/>
                <a:gd name="T70" fmla="*/ 26370 w 937"/>
                <a:gd name="T71" fmla="*/ 7750 h 326"/>
                <a:gd name="T72" fmla="*/ 24682 w 937"/>
                <a:gd name="T73" fmla="*/ 7750 h 326"/>
                <a:gd name="T74" fmla="*/ 23165 w 937"/>
                <a:gd name="T75" fmla="*/ 8659 h 326"/>
                <a:gd name="T76" fmla="*/ 21412 w 937"/>
                <a:gd name="T77" fmla="*/ 6878 h 326"/>
                <a:gd name="T78" fmla="*/ 26492 w 937"/>
                <a:gd name="T79" fmla="*/ 6878 h 326"/>
                <a:gd name="T80" fmla="*/ 23097 w 937"/>
                <a:gd name="T81" fmla="*/ 2700 h 326"/>
                <a:gd name="T82" fmla="*/ 21412 w 937"/>
                <a:gd name="T83" fmla="*/ 5669 h 326"/>
                <a:gd name="T84" fmla="*/ 23036 w 937"/>
                <a:gd name="T85" fmla="*/ 4178 h 326"/>
                <a:gd name="T86" fmla="*/ 24567 w 937"/>
                <a:gd name="T87" fmla="*/ 5669 h 326"/>
                <a:gd name="T88" fmla="*/ 21412 w 937"/>
                <a:gd name="T89" fmla="*/ 5669 h 326"/>
                <a:gd name="T90" fmla="*/ 27279 w 937"/>
                <a:gd name="T91" fmla="*/ 9925 h 326"/>
                <a:gd name="T92" fmla="*/ 29205 w 937"/>
                <a:gd name="T93" fmla="*/ 9925 h 326"/>
                <a:gd name="T94" fmla="*/ 29205 w 937"/>
                <a:gd name="T95" fmla="*/ 250 h 326"/>
                <a:gd name="T96" fmla="*/ 27279 w 937"/>
                <a:gd name="T97" fmla="*/ 250 h 326"/>
                <a:gd name="T98" fmla="*/ 27279 w 937"/>
                <a:gd name="T99" fmla="*/ 9925 h 326"/>
                <a:gd name="T100" fmla="*/ 8915 w 937"/>
                <a:gd name="T101" fmla="*/ 9925 h 326"/>
                <a:gd name="T102" fmla="*/ 10843 w 937"/>
                <a:gd name="T103" fmla="*/ 9925 h 326"/>
                <a:gd name="T104" fmla="*/ 10843 w 937"/>
                <a:gd name="T105" fmla="*/ 2900 h 326"/>
                <a:gd name="T106" fmla="*/ 8915 w 937"/>
                <a:gd name="T107" fmla="*/ 2900 h 326"/>
                <a:gd name="T108" fmla="*/ 8915 w 937"/>
                <a:gd name="T109" fmla="*/ 9925 h 326"/>
                <a:gd name="T110" fmla="*/ 8915 w 937"/>
                <a:gd name="T111" fmla="*/ 1831 h 326"/>
                <a:gd name="T112" fmla="*/ 10843 w 937"/>
                <a:gd name="T113" fmla="*/ 1831 h 326"/>
                <a:gd name="T114" fmla="*/ 10843 w 937"/>
                <a:gd name="T115" fmla="*/ 250 h 326"/>
                <a:gd name="T116" fmla="*/ 8915 w 937"/>
                <a:gd name="T117" fmla="*/ 250 h 326"/>
                <a:gd name="T118" fmla="*/ 8915 w 937"/>
                <a:gd name="T119" fmla="*/ 183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10" name="Straight Connector 48">
            <a:extLst>
              <a:ext uri="{FF2B5EF4-FFF2-40B4-BE49-F238E27FC236}">
                <a16:creationId xmlns:a16="http://schemas.microsoft.com/office/drawing/2014/main" id="{426416A7-F4EE-49C9-B4F3-A3FE9B1309FB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ED250D02-CE48-4D25-A72A-E8DC05342ED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3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ED250D02-CE48-4D25-A72A-E8DC05342E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8318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1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22 February 2021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D42D4293-083F-4313-9ACA-D49698F94A8B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7840586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">
            <a:extLst>
              <a:ext uri="{FF2B5EF4-FFF2-40B4-BE49-F238E27FC236}">
                <a16:creationId xmlns:a16="http://schemas.microsoft.com/office/drawing/2014/main" id="{D0322E0C-C183-4180-9215-28E5CE836EC5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14" name="Rechteck 3">
              <a:extLst>
                <a:ext uri="{FF2B5EF4-FFF2-40B4-BE49-F238E27FC236}">
                  <a16:creationId xmlns:a16="http://schemas.microsoft.com/office/drawing/2014/main" id="{DAD344B5-EB06-421E-B91E-05095C3FC111}"/>
                </a:ext>
              </a:extLst>
            </p:cNvPr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Y VENTAJAS</a:t>
              </a:r>
            </a:p>
          </p:txBody>
        </p:sp>
        <p:sp>
          <p:nvSpPr>
            <p:cNvPr id="15" name="Rechteck 4">
              <a:extLst>
                <a:ext uri="{FF2B5EF4-FFF2-40B4-BE49-F238E27FC236}">
                  <a16:creationId xmlns:a16="http://schemas.microsoft.com/office/drawing/2014/main" id="{BB93FD69-83B6-49FC-BBF6-00316662E125}"/>
                </a:ext>
              </a:extLst>
            </p:cNvPr>
            <p:cNvSpPr>
              <a:spLocks/>
            </p:cNvSpPr>
            <p:nvPr/>
          </p:nvSpPr>
          <p:spPr>
            <a:xfrm>
              <a:off x="650875" y="2282805"/>
              <a:ext cx="3889375" cy="36659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" name="Rechteck 11">
              <a:extLst>
                <a:ext uri="{FF2B5EF4-FFF2-40B4-BE49-F238E27FC236}">
                  <a16:creationId xmlns:a16="http://schemas.microsoft.com/office/drawing/2014/main" id="{D53E5979-44BE-474F-935B-6B2F7EDB4837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DESCRIPCIÓN</a:t>
              </a:r>
            </a:p>
          </p:txBody>
        </p:sp>
        <p:sp>
          <p:nvSpPr>
            <p:cNvPr id="17" name="Rechteck 12">
              <a:extLst>
                <a:ext uri="{FF2B5EF4-FFF2-40B4-BE49-F238E27FC236}">
                  <a16:creationId xmlns:a16="http://schemas.microsoft.com/office/drawing/2014/main" id="{04813D34-F16C-4BCB-9AD5-69984D932E1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sp>
        <p:nvSpPr>
          <p:cNvPr id="19458" name="Title 1">
            <a:extLst>
              <a:ext uri="{FF2B5EF4-FFF2-40B4-BE49-F238E27FC236}">
                <a16:creationId xmlns:a16="http://schemas.microsoft.com/office/drawing/2014/main" id="{C6E9FC52-2586-47DB-B600-84347E782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34963"/>
            <a:ext cx="7993063" cy="923330"/>
          </a:xfrm>
        </p:spPr>
        <p:txBody>
          <a:bodyPr/>
          <a:lstStyle/>
          <a:p>
            <a:r>
              <a:rPr lang="es-ES" dirty="0"/>
              <a:t>Aumente la eficiencia del equipo y reduzca los costos de mantenimiento</a:t>
            </a:r>
            <a:endParaRPr lang="de-CH" altLang="fr-FR" dirty="0">
              <a:solidFill>
                <a:srgbClr val="E64B00"/>
              </a:solidFill>
            </a:endParaRPr>
          </a:p>
        </p:txBody>
      </p:sp>
      <p:sp>
        <p:nvSpPr>
          <p:cNvPr id="19459" name="Content Placeholder 3">
            <a:extLst>
              <a:ext uri="{FF2B5EF4-FFF2-40B4-BE49-F238E27FC236}">
                <a16:creationId xmlns:a16="http://schemas.microsoft.com/office/drawing/2014/main" id="{5FEA996A-D7D8-4583-97F5-936B2CB43E38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52463" y="1454150"/>
            <a:ext cx="7993062" cy="309563"/>
          </a:xfrm>
        </p:spPr>
        <p:txBody>
          <a:bodyPr/>
          <a:lstStyle/>
          <a:p>
            <a:pPr>
              <a:buClrTx/>
            </a:pPr>
            <a:r>
              <a:rPr lang="es-ES" altLang="fr-FR" dirty="0">
                <a:solidFill>
                  <a:srgbClr val="000000"/>
                </a:solidFill>
              </a:rPr>
              <a:t>Nuevos botones de descarga y descompresión de CO2</a:t>
            </a:r>
            <a:endParaRPr lang="de-CH" altLang="fr-FR" dirty="0">
              <a:solidFill>
                <a:srgbClr val="000000"/>
              </a:solidFill>
            </a:endParaRPr>
          </a:p>
        </p:txBody>
      </p:sp>
      <p:sp>
        <p:nvSpPr>
          <p:cNvPr id="19464" name="Text Placeholder 2">
            <a:extLst>
              <a:ext uri="{FF2B5EF4-FFF2-40B4-BE49-F238E27FC236}">
                <a16:creationId xmlns:a16="http://schemas.microsoft.com/office/drawing/2014/main" id="{484BFE25-F29F-4259-A183-52DC3CDE3DFF}"/>
              </a:ext>
            </a:extLst>
          </p:cNvPr>
          <p:cNvSpPr txBox="1">
            <a:spLocks/>
          </p:cNvSpPr>
          <p:nvPr/>
        </p:nvSpPr>
        <p:spPr bwMode="auto">
          <a:xfrm>
            <a:off x="647700" y="5914073"/>
            <a:ext cx="7978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</a:pPr>
            <a:r>
              <a:rPr lang="de-CH" altLang="fr-FR" sz="800" dirty="0">
                <a:solidFill>
                  <a:srgbClr val="000000"/>
                </a:solidFill>
              </a:rPr>
              <a:t>Valor: E</a:t>
            </a:r>
            <a:r>
              <a:rPr lang="es-ES" sz="800" dirty="0" err="1">
                <a:solidFill>
                  <a:srgbClr val="000000"/>
                </a:solidFill>
              </a:rPr>
              <a:t>ficiencia</a:t>
            </a:r>
            <a:r>
              <a:rPr lang="es-ES" sz="800" dirty="0">
                <a:solidFill>
                  <a:srgbClr val="000000"/>
                </a:solidFill>
              </a:rPr>
              <a:t>, Mantenimiento</a:t>
            </a:r>
            <a:endParaRPr lang="de-CH" altLang="fr-FR" sz="8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Tx/>
            </a:pPr>
            <a:r>
              <a:rPr lang="de-CH" altLang="fr-FR" sz="800" dirty="0" err="1">
                <a:solidFill>
                  <a:srgbClr val="000000"/>
                </a:solidFill>
              </a:rPr>
              <a:t>Equipamento</a:t>
            </a:r>
            <a:r>
              <a:rPr lang="de-CH" altLang="fr-FR" sz="800" dirty="0">
                <a:solidFill>
                  <a:srgbClr val="000000"/>
                </a:solidFill>
              </a:rPr>
              <a:t>: </a:t>
            </a:r>
            <a:r>
              <a:rPr lang="es-ES" sz="800" dirty="0">
                <a:solidFill>
                  <a:srgbClr val="000000"/>
                </a:solidFill>
              </a:rPr>
              <a:t>llenadoras </a:t>
            </a:r>
            <a:r>
              <a:rPr lang="fr-FR" sz="800" kern="0" dirty="0" err="1">
                <a:solidFill>
                  <a:srgbClr val="000000"/>
                </a:solidFill>
              </a:rPr>
              <a:t>Eurostars</a:t>
            </a:r>
            <a:r>
              <a:rPr lang="fr-FR" sz="800" kern="0" dirty="0">
                <a:solidFill>
                  <a:srgbClr val="000000"/>
                </a:solidFill>
              </a:rPr>
              <a:t> REP, </a:t>
            </a:r>
            <a:r>
              <a:rPr lang="fr-FR" sz="800" kern="0" dirty="0" err="1">
                <a:solidFill>
                  <a:srgbClr val="000000"/>
                </a:solidFill>
              </a:rPr>
              <a:t>Eurostars</a:t>
            </a:r>
            <a:r>
              <a:rPr lang="fr-FR" sz="800" kern="0" dirty="0">
                <a:solidFill>
                  <a:srgbClr val="000000"/>
                </a:solidFill>
              </a:rPr>
              <a:t> REV, </a:t>
            </a:r>
            <a:r>
              <a:rPr lang="fr-FR" sz="800" kern="0" dirty="0" err="1">
                <a:solidFill>
                  <a:srgbClr val="000000"/>
                </a:solidFill>
              </a:rPr>
              <a:t>Starcans</a:t>
            </a:r>
            <a:r>
              <a:rPr lang="fr-FR" sz="800" kern="0" dirty="0">
                <a:solidFill>
                  <a:srgbClr val="000000"/>
                </a:solidFill>
              </a:rPr>
              <a:t> RSC, </a:t>
            </a:r>
            <a:r>
              <a:rPr lang="fr-FR" sz="800" kern="0" dirty="0" err="1">
                <a:solidFill>
                  <a:srgbClr val="000000"/>
                </a:solidFill>
              </a:rPr>
              <a:t>Starcans</a:t>
            </a:r>
            <a:r>
              <a:rPr lang="fr-FR" sz="800" kern="0" dirty="0">
                <a:solidFill>
                  <a:srgbClr val="000000"/>
                </a:solidFill>
              </a:rPr>
              <a:t> RAA, </a:t>
            </a:r>
            <a:r>
              <a:rPr lang="fr-FR" sz="800" kern="0" dirty="0" err="1">
                <a:solidFill>
                  <a:srgbClr val="000000"/>
                </a:solidFill>
              </a:rPr>
              <a:t>Starlight</a:t>
            </a:r>
            <a:r>
              <a:rPr lang="fr-FR" sz="800" kern="0" dirty="0">
                <a:solidFill>
                  <a:srgbClr val="000000"/>
                </a:solidFill>
              </a:rPr>
              <a:t> RBC</a:t>
            </a:r>
            <a:endParaRPr lang="de-CH" altLang="fr-FR" sz="8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Tx/>
            </a:pPr>
            <a:r>
              <a:rPr lang="de-CH" altLang="fr-FR" sz="800" dirty="0" err="1">
                <a:solidFill>
                  <a:srgbClr val="000000"/>
                </a:solidFill>
              </a:rPr>
              <a:t>Código</a:t>
            </a:r>
            <a:r>
              <a:rPr lang="de-CH" altLang="fr-FR" sz="800" dirty="0">
                <a:solidFill>
                  <a:srgbClr val="000000"/>
                </a:solidFill>
              </a:rPr>
              <a:t> do </a:t>
            </a:r>
            <a:r>
              <a:rPr lang="de-CH" altLang="fr-FR" sz="800" dirty="0" err="1">
                <a:solidFill>
                  <a:srgbClr val="000000"/>
                </a:solidFill>
              </a:rPr>
              <a:t>catálogo</a:t>
            </a:r>
            <a:r>
              <a:rPr lang="de-CH" altLang="fr-FR" sz="800" dirty="0">
                <a:solidFill>
                  <a:srgbClr val="000000"/>
                </a:solidFill>
              </a:rPr>
              <a:t>: </a:t>
            </a:r>
            <a:r>
              <a:rPr lang="en-GB" altLang="fr-FR" sz="800" dirty="0">
                <a:solidFill>
                  <a:srgbClr val="000000"/>
                </a:solidFill>
              </a:rPr>
              <a:t>HS049</a:t>
            </a:r>
            <a:endParaRPr lang="de-CH" altLang="fr-FR" sz="800" dirty="0">
              <a:solidFill>
                <a:srgbClr val="0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7008804-9C03-45FC-9B7E-3BD1B0108642}"/>
              </a:ext>
            </a:extLst>
          </p:cNvPr>
          <p:cNvSpPr/>
          <p:nvPr/>
        </p:nvSpPr>
        <p:spPr>
          <a:xfrm>
            <a:off x="647700" y="2134261"/>
            <a:ext cx="3889375" cy="1091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Reducción del desgaste gracias a los casquillos deslizantes y aumento de la productividad;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Mayor estanqueidad con nuevos sellos;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Mayor vida útil antes del mantenimiento / reemplazo por desgaste (hasta 9000 horas).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1775B65-8BE0-43FC-BB01-A43512D70D73}"/>
              </a:ext>
            </a:extLst>
          </p:cNvPr>
          <p:cNvSpPr/>
          <p:nvPr/>
        </p:nvSpPr>
        <p:spPr>
          <a:xfrm>
            <a:off x="4751388" y="2159045"/>
            <a:ext cx="3889375" cy="158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La actualización simplemente consiste en reemplazar los botones y rieles anteriores por lo siguiente:</a:t>
            </a:r>
          </a:p>
          <a:p>
            <a:pPr eaLnBrk="0" hangingPunct="0">
              <a:spcBef>
                <a:spcPct val="45000"/>
              </a:spcBef>
              <a:buClr>
                <a:srgbClr val="E64B00"/>
              </a:buClr>
              <a:defRPr/>
            </a:pPr>
            <a:r>
              <a:rPr lang="es-ES" sz="1100" dirty="0">
                <a:solidFill>
                  <a:srgbClr val="000000"/>
                </a:solidFill>
              </a:rPr>
              <a:t>     - Botones de descompresión y flujo de CO2 de nueva   generación (con resorte externo).</a:t>
            </a:r>
          </a:p>
          <a:p>
            <a:pPr eaLnBrk="0" hangingPunct="0">
              <a:spcBef>
                <a:spcPct val="45000"/>
              </a:spcBef>
              <a:buClr>
                <a:srgbClr val="E64B00"/>
              </a:buClr>
              <a:defRPr/>
            </a:pPr>
            <a:r>
              <a:rPr lang="es-ES" sz="1100" dirty="0">
                <a:solidFill>
                  <a:srgbClr val="000000"/>
                </a:solidFill>
              </a:rPr>
              <a:t>     - Carril de flujo dedicado.</a:t>
            </a:r>
          </a:p>
          <a:p>
            <a:pPr eaLnBrk="0" hangingPunct="0">
              <a:spcBef>
                <a:spcPct val="45000"/>
              </a:spcBef>
              <a:buClr>
                <a:srgbClr val="E64B00"/>
              </a:buClr>
              <a:defRPr/>
            </a:pPr>
            <a:r>
              <a:rPr lang="es-ES" sz="1100" dirty="0">
                <a:solidFill>
                  <a:srgbClr val="000000"/>
                </a:solidFill>
              </a:rPr>
              <a:t>     - Riel de descompresión dedicado.</a:t>
            </a:r>
          </a:p>
          <a:p>
            <a:pPr eaLnBrk="0" hangingPunct="0">
              <a:spcBef>
                <a:spcPct val="45000"/>
              </a:spcBef>
              <a:buClr>
                <a:srgbClr val="E64B00"/>
              </a:buClr>
              <a:defRPr/>
            </a:pPr>
            <a:r>
              <a:rPr lang="es-ES" sz="1100" dirty="0">
                <a:solidFill>
                  <a:srgbClr val="000000"/>
                </a:solidFill>
              </a:rPr>
              <a:t>     - Riel de saneamiento dedicado.</a:t>
            </a:r>
            <a:endParaRPr lang="en-US" sz="1100" dirty="0">
              <a:solidFill>
                <a:srgbClr val="000000"/>
              </a:solidFill>
            </a:endParaRPr>
          </a:p>
        </p:txBody>
      </p:sp>
      <p:pic>
        <p:nvPicPr>
          <p:cNvPr id="21" name="Picture 2" descr="hs049">
            <a:extLst>
              <a:ext uri="{FF2B5EF4-FFF2-40B4-BE49-F238E27FC236}">
                <a16:creationId xmlns:a16="http://schemas.microsoft.com/office/drawing/2014/main" id="{E8C23BB9-9002-473C-95C6-1F61C5F7D0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62" b="4070"/>
          <a:stretch>
            <a:fillRect/>
          </a:stretch>
        </p:blipFill>
        <p:spPr bwMode="auto">
          <a:xfrm>
            <a:off x="2450098" y="3612517"/>
            <a:ext cx="4310482" cy="2199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BA4884ED-96EE-4686-9172-DD9D534602E5}"/>
              </a:ext>
            </a:extLst>
          </p:cNvPr>
          <p:cNvSpPr/>
          <p:nvPr/>
        </p:nvSpPr>
        <p:spPr>
          <a:xfrm>
            <a:off x="1209469" y="4782069"/>
            <a:ext cx="141897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Solution actuelle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8F8CF05-9759-4B98-AA82-52CFDBE5BE3A}"/>
              </a:ext>
            </a:extLst>
          </p:cNvPr>
          <p:cNvSpPr/>
          <p:nvPr/>
        </p:nvSpPr>
        <p:spPr>
          <a:xfrm>
            <a:off x="6958744" y="4712199"/>
            <a:ext cx="1470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Nouvelle solution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</TotalTime>
  <Words>143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NewSidel_Template_4x3_with add layouts</vt:lpstr>
      <vt:lpstr>think-cell Folie</vt:lpstr>
      <vt:lpstr>Aumente la eficiencia del equipo y reduzca los costos de mantenimiento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78</cp:revision>
  <dcterms:created xsi:type="dcterms:W3CDTF">2018-02-10T17:04:39Z</dcterms:created>
  <dcterms:modified xsi:type="dcterms:W3CDTF">2021-02-22T13:22:20Z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2019-12-17T17:48:52.9866123Z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