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63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02/06/2021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02/06/2021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67408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HS120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RVE Filling Valve 2.0 (Long Life Maintenance)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02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65DB95DE-EB21-488B-B505-A7510B2CC5E2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">
            <a:extLst>
              <a:ext uri="{FF2B5EF4-FFF2-40B4-BE49-F238E27FC236}">
                <a16:creationId xmlns:a16="http://schemas.microsoft.com/office/drawing/2014/main" id="{F01F2DFD-C6C2-454F-892B-042EE35CDE6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28" name="Rechteck 3">
              <a:extLst>
                <a:ext uri="{FF2B5EF4-FFF2-40B4-BE49-F238E27FC236}">
                  <a16:creationId xmlns:a16="http://schemas.microsoft.com/office/drawing/2014/main" id="{33FFD25A-7762-445C-A2A6-1B575FCC30CD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zh-CN" altLang="fr-FR" sz="1400" b="1" dirty="0">
                  <a:solidFill>
                    <a:srgbClr val="FFFFFF"/>
                  </a:solidFill>
                  <a:ea typeface="FZZhunYuan-M02S" pitchFamily="34" charset="-128"/>
                </a:rPr>
                <a:t>价值和益处</a:t>
              </a:r>
            </a:p>
          </p:txBody>
        </p:sp>
        <p:sp>
          <p:nvSpPr>
            <p:cNvPr id="29" name="Rechteck 4">
              <a:extLst>
                <a:ext uri="{FF2B5EF4-FFF2-40B4-BE49-F238E27FC236}">
                  <a16:creationId xmlns:a16="http://schemas.microsoft.com/office/drawing/2014/main" id="{4936DD1B-0618-40F9-9762-A49A258B293F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0" name="Rechteck 11">
              <a:extLst>
                <a:ext uri="{FF2B5EF4-FFF2-40B4-BE49-F238E27FC236}">
                  <a16:creationId xmlns:a16="http://schemas.microsoft.com/office/drawing/2014/main" id="{08EA914E-497D-4071-8A05-5604F6A728D9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zh-CN" altLang="fr-FR" sz="1400" b="1" noProof="1">
                  <a:solidFill>
                    <a:srgbClr val="FFFFFF"/>
                  </a:solidFill>
                  <a:latin typeface="Arial" charset="0"/>
                  <a:ea typeface="FZZhunYuan-M02S"/>
                  <a:cs typeface="Arial" charset="0"/>
                </a:rPr>
                <a:t>描述</a:t>
              </a:r>
            </a:p>
          </p:txBody>
        </p:sp>
        <p:sp>
          <p:nvSpPr>
            <p:cNvPr id="31" name="Rechteck 12">
              <a:extLst>
                <a:ext uri="{FF2B5EF4-FFF2-40B4-BE49-F238E27FC236}">
                  <a16:creationId xmlns:a16="http://schemas.microsoft.com/office/drawing/2014/main" id="{C61382BF-3A07-432D-B937-E7DFFDEFD8D5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 altLang="fr-FR" dirty="0"/>
              <a:t>降低维护成本，确保产品质量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403193"/>
            <a:ext cx="7997825" cy="307975"/>
          </a:xfrm>
        </p:spPr>
        <p:txBody>
          <a:bodyPr/>
          <a:lstStyle/>
          <a:p>
            <a:r>
              <a:rPr lang="zh-CN" altLang="fr-FR" dirty="0"/>
              <a:t>长寿命产品歧管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1DD519C1-C3CE-49FD-B92B-0312D389B24C}"/>
              </a:ext>
            </a:extLst>
          </p:cNvPr>
          <p:cNvSpPr txBox="1">
            <a:spLocks/>
          </p:cNvSpPr>
          <p:nvPr/>
        </p:nvSpPr>
        <p:spPr bwMode="auto">
          <a:xfrm>
            <a:off x="652462" y="5915088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zh-CN" sz="800" dirty="0">
                <a:solidFill>
                  <a:srgbClr val="000000"/>
                </a:solidFill>
              </a:rPr>
              <a:t>价值：</a:t>
            </a:r>
            <a:r>
              <a:rPr lang="zh-CN" altLang="fr-FR" sz="80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 维护，效率</a:t>
            </a:r>
            <a:r>
              <a:rPr lang="fr-FR" altLang="zh-CN" sz="80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, </a:t>
            </a:r>
            <a:r>
              <a:rPr lang="ja-JP" altLang="fr-FR" sz="80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产品质量</a:t>
            </a:r>
            <a:endParaRPr lang="fr-FR" altLang="zh-CN" sz="800" kern="0" dirty="0">
              <a:solidFill>
                <a:srgbClr val="000000"/>
              </a:solidFill>
              <a:latin typeface="方正准圆简体"/>
              <a:cs typeface="方正准圆简体"/>
            </a:endParaRPr>
          </a:p>
          <a:p>
            <a:pPr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设备： </a:t>
            </a:r>
            <a:r>
              <a:rPr lang="ja-JP" altLang="fr-FR" sz="800" dirty="0">
                <a:latin typeface="FZZhunYuan-M02S"/>
                <a:cs typeface="FZZhunYuan-M02S"/>
              </a:rPr>
              <a:t>填料 </a:t>
            </a:r>
            <a:r>
              <a:rPr lang="fr-FR" altLang="ja-JP" sz="800" dirty="0">
                <a:latin typeface="FZZhunYuan-M02S"/>
                <a:cs typeface="FZZhunYuan-M02S"/>
              </a:rPr>
              <a:t>SRMC (SF100)</a:t>
            </a:r>
            <a:endParaRPr lang="it-IT" altLang="it-IT" sz="800" dirty="0"/>
          </a:p>
          <a:p>
            <a:pPr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目录代码：</a:t>
            </a:r>
            <a:r>
              <a:rPr lang="en-GB" altLang="fr-FR" sz="800" dirty="0">
                <a:solidFill>
                  <a:srgbClr val="000000"/>
                </a:solidFill>
              </a:rPr>
              <a:t> HS120</a:t>
            </a:r>
            <a:endParaRPr kumimoji="0" lang="zh-CN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3E22056A-D90D-408C-AD0B-3D7ECE8CD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" y="2134236"/>
            <a:ext cx="39020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22263" indent="-322263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it-IT" altLang="it-IT" sz="1200" dirty="0">
                <a:solidFill>
                  <a:srgbClr val="000000"/>
                </a:solidFill>
              </a:rPr>
              <a:t>Reduction of maintenance costs (every 6000h compare with 3000h currently) </a:t>
            </a:r>
          </a:p>
          <a:p>
            <a:pPr eaLnBrk="1" hangingPunct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it-IT" altLang="it-IT" sz="1200" dirty="0">
                <a:solidFill>
                  <a:srgbClr val="000000"/>
                </a:solidFill>
              </a:rPr>
              <a:t>Increase gaskets lifetime</a:t>
            </a:r>
          </a:p>
          <a:p>
            <a:pPr eaLnBrk="1" hangingPunct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fr-FR" altLang="fr-FR" sz="1200" dirty="0">
                <a:solidFill>
                  <a:srgbClr val="000000"/>
                </a:solidFill>
              </a:rPr>
              <a:t>Secure </a:t>
            </a:r>
            <a:r>
              <a:rPr lang="fr-FR" altLang="fr-FR" sz="1200" dirty="0" err="1">
                <a:solidFill>
                  <a:srgbClr val="000000"/>
                </a:solidFill>
              </a:rPr>
              <a:t>product</a:t>
            </a:r>
            <a:r>
              <a:rPr lang="fr-FR" altLang="fr-FR" sz="1200" dirty="0">
                <a:solidFill>
                  <a:srgbClr val="000000"/>
                </a:solidFill>
              </a:rPr>
              <a:t> </a:t>
            </a:r>
            <a:r>
              <a:rPr lang="fr-FR" altLang="fr-FR" sz="1200" dirty="0" err="1">
                <a:solidFill>
                  <a:srgbClr val="000000"/>
                </a:solidFill>
              </a:rPr>
              <a:t>quality</a:t>
            </a:r>
            <a:r>
              <a:rPr lang="fr-FR" altLang="fr-FR" sz="1200" dirty="0">
                <a:solidFill>
                  <a:srgbClr val="000000"/>
                </a:solidFill>
              </a:rPr>
              <a:t> – FDA </a:t>
            </a:r>
            <a:r>
              <a:rPr lang="fr-FR" altLang="fr-FR" sz="1200" dirty="0" err="1">
                <a:solidFill>
                  <a:srgbClr val="000000"/>
                </a:solidFill>
              </a:rPr>
              <a:t>conformity</a:t>
            </a:r>
            <a:endParaRPr lang="en-US" altLang="fr-FR" sz="1200" dirty="0">
              <a:solidFill>
                <a:srgbClr val="000000"/>
              </a:solidFill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8364C0DF-3E02-477F-9065-AC18D97FD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177" y="2134236"/>
            <a:ext cx="3867059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342900"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4975" algn="l"/>
                <a:tab pos="3151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23268" lvl="1" indent="-323268" algn="just" defTabSz="862049" eaLnBrk="1" hangingPunct="1">
              <a:buClr>
                <a:srgbClr val="E64B00"/>
              </a:buClr>
              <a:buSzPct val="100000"/>
              <a:buFont typeface="Wingdings" panose="05000000000000000000" pitchFamily="2" charset="2"/>
              <a:buChar char="§"/>
              <a:tabLst>
                <a:tab pos="2804651" algn="l"/>
                <a:tab pos="2970776" algn="l"/>
              </a:tabLst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New design of the lower manifold with new gaskets and sliding rings </a:t>
            </a:r>
          </a:p>
          <a:p>
            <a:pPr marL="323268" lvl="1" indent="-323268" algn="just" defTabSz="862049" eaLnBrk="1" hangingPunct="1">
              <a:buClr>
                <a:srgbClr val="E64B00"/>
              </a:buClr>
              <a:buSzPct val="100000"/>
              <a:buFont typeface="Wingdings" panose="05000000000000000000" pitchFamily="2" charset="2"/>
              <a:buChar char="§"/>
              <a:tabLst>
                <a:tab pos="2804651" algn="l"/>
                <a:tab pos="2970776" algn="l"/>
              </a:tabLst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the sliding seal has been replaced by a dedicated labyrinth.</a:t>
            </a:r>
          </a:p>
          <a:p>
            <a:pPr marL="323268" lvl="1" indent="-323268" algn="just" defTabSz="862049" eaLnBrk="1" hangingPunct="1">
              <a:buClr>
                <a:srgbClr val="E64B00"/>
              </a:buClr>
              <a:buSzPct val="100000"/>
              <a:buFont typeface="Wingdings" panose="05000000000000000000" pitchFamily="2" charset="2"/>
              <a:buChar char="§"/>
              <a:tabLst>
                <a:tab pos="2804651" algn="l"/>
                <a:tab pos="2970776" algn="l"/>
              </a:tabLst>
              <a:defRPr/>
            </a:pPr>
            <a:r>
              <a:rPr lang="en-US" altLang="it-IT" sz="1200" dirty="0">
                <a:solidFill>
                  <a:srgbClr val="000000"/>
                </a:solidFill>
              </a:rPr>
              <a:t>To reduce the top load working on the manifold rotary union (RU), an additional supporting unit has been introduced to unload the weight of the full piping</a:t>
            </a:r>
          </a:p>
          <a:p>
            <a:pPr marL="323268" lvl="1" indent="-323268" algn="just" defTabSz="862049" eaLnBrk="1" hangingPunct="1">
              <a:buClr>
                <a:srgbClr val="E64B00"/>
              </a:buClr>
              <a:buSzPct val="100000"/>
              <a:buFont typeface="Wingdings" panose="05000000000000000000" pitchFamily="2" charset="2"/>
              <a:buChar char="§"/>
              <a:tabLst>
                <a:tab pos="2804651" algn="l"/>
                <a:tab pos="2970776" algn="l"/>
              </a:tabLst>
              <a:defRPr/>
            </a:pPr>
            <a:endParaRPr lang="en-US" altLang="it-IT" sz="1200" dirty="0">
              <a:solidFill>
                <a:srgbClr val="000000"/>
              </a:solidFill>
            </a:endParaRPr>
          </a:p>
          <a:p>
            <a:pPr marL="323268" lvl="1" indent="-323268" algn="just" defTabSz="862049" eaLnBrk="1" hangingPunct="1">
              <a:buClr>
                <a:srgbClr val="E64B00"/>
              </a:buClr>
              <a:buSzPct val="100000"/>
              <a:buFont typeface="Wingdings" panose="05000000000000000000" pitchFamily="2" charset="2"/>
              <a:buChar char="§"/>
              <a:tabLst>
                <a:tab pos="2804651" algn="l"/>
                <a:tab pos="2970776" algn="l"/>
              </a:tabLst>
              <a:defRPr/>
            </a:pPr>
            <a:endParaRPr lang="it-IT" altLang="it-IT" sz="1131" dirty="0">
              <a:solidFill>
                <a:srgbClr val="000000"/>
              </a:solidFill>
            </a:endParaRPr>
          </a:p>
        </p:txBody>
      </p:sp>
      <p:pic>
        <p:nvPicPr>
          <p:cNvPr id="20" name="Immagine 9">
            <a:extLst>
              <a:ext uri="{FF2B5EF4-FFF2-40B4-BE49-F238E27FC236}">
                <a16:creationId xmlns:a16="http://schemas.microsoft.com/office/drawing/2014/main" id="{EBFF4F44-1756-4583-B962-9E42BD8B86E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84" t="13080" r="5409" b="1028"/>
          <a:stretch>
            <a:fillRect/>
          </a:stretch>
        </p:blipFill>
        <p:spPr bwMode="auto">
          <a:xfrm>
            <a:off x="5278438" y="3956050"/>
            <a:ext cx="1295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magine 12">
            <a:extLst>
              <a:ext uri="{FF2B5EF4-FFF2-40B4-BE49-F238E27FC236}">
                <a16:creationId xmlns:a16="http://schemas.microsoft.com/office/drawing/2014/main" id="{08FF5A4F-DC37-4C43-BECE-094FBEBE1CD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4" t="6502"/>
          <a:stretch>
            <a:fillRect/>
          </a:stretch>
        </p:blipFill>
        <p:spPr bwMode="auto">
          <a:xfrm>
            <a:off x="7051675" y="4306888"/>
            <a:ext cx="787400" cy="1004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Immagine 37">
            <a:extLst>
              <a:ext uri="{FF2B5EF4-FFF2-40B4-BE49-F238E27FC236}">
                <a16:creationId xmlns:a16="http://schemas.microsoft.com/office/drawing/2014/main" id="{0C84A8FE-6ACA-49FE-AE7D-A60A5AF6BA9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9"/>
          <a:stretch>
            <a:fillRect/>
          </a:stretch>
        </p:blipFill>
        <p:spPr bwMode="auto">
          <a:xfrm>
            <a:off x="1439863" y="3506788"/>
            <a:ext cx="2519362" cy="1858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537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3457</TotalTime>
  <Words>128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MS PGothic</vt:lpstr>
      <vt:lpstr>MS PGothic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降低维护成本，确保产品质量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103</cp:revision>
  <dcterms:created xsi:type="dcterms:W3CDTF">2018-02-10T17:04:39Z</dcterms:created>
  <dcterms:modified xsi:type="dcterms:W3CDTF">2021-06-04T14:56:35Z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2021-06-04T14:56:35Z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