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20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63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2052" y="-34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04/06/2021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5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674083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HS120 – </a:t>
            </a:r>
            <a:r>
              <a:rPr lang="en-US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RVE Filling Valve 2.0 (Long Life Maintenance)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65DB95DE-EB21-488B-B505-A7510B2CC5E2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roup 1">
            <a:extLst>
              <a:ext uri="{FF2B5EF4-FFF2-40B4-BE49-F238E27FC236}">
                <a16:creationId xmlns:a16="http://schemas.microsoft.com/office/drawing/2014/main" id="{37F3842B-2926-4C4F-BC4D-B4A7E5A750D5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71" name="Rechteck 3">
              <a:extLst>
                <a:ext uri="{FF2B5EF4-FFF2-40B4-BE49-F238E27FC236}">
                  <a16:creationId xmlns:a16="http://schemas.microsoft.com/office/drawing/2014/main" id="{AC91BAC3-5058-4312-94EB-A6E32BE681FC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72" name="Rechteck 4">
              <a:extLst>
                <a:ext uri="{FF2B5EF4-FFF2-40B4-BE49-F238E27FC236}">
                  <a16:creationId xmlns:a16="http://schemas.microsoft.com/office/drawing/2014/main" id="{D2AB49F1-588F-4DC7-89FE-2BEDE055BE3A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73" name="Rechteck 11">
              <a:extLst>
                <a:ext uri="{FF2B5EF4-FFF2-40B4-BE49-F238E27FC236}">
                  <a16:creationId xmlns:a16="http://schemas.microsoft.com/office/drawing/2014/main" id="{A1370FE6-5E47-4304-8E1C-AED9042B94B4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74" name="Rechteck 12">
              <a:extLst>
                <a:ext uri="{FF2B5EF4-FFF2-40B4-BE49-F238E27FC236}">
                  <a16:creationId xmlns:a16="http://schemas.microsoft.com/office/drawing/2014/main" id="{3F0473DE-80F7-4CE5-9697-DCEB81422E69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dirty="0"/>
              <a:t>Reduza o custo de manutenção e assegure a qualidade do produto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71499" y="1393850"/>
            <a:ext cx="7997825" cy="307975"/>
          </a:xfrm>
        </p:spPr>
        <p:txBody>
          <a:bodyPr/>
          <a:lstStyle/>
          <a:p>
            <a:r>
              <a:rPr lang="pt-BR" altLang="fr-FR" dirty="0"/>
              <a:t>Manifold de produtos de longa vida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164232"/>
            <a:ext cx="3890963" cy="902161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Redução dos custos de manutenção (a cada 6000h compare com 3000h atualmente)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Aumentar a vida útil das juntas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100" dirty="0">
                <a:solidFill>
                  <a:srgbClr val="000000"/>
                </a:solidFill>
              </a:rPr>
              <a:t>Qualidade segura do produto - conformidade com o FDA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84331" y="2139611"/>
            <a:ext cx="3823487" cy="1716230"/>
          </a:xfrm>
          <a:prstGeom prst="rect">
            <a:avLst/>
          </a:prstGeom>
        </p:spPr>
        <p:txBody>
          <a:bodyPr wrap="square" lIns="72000" tIns="36000" rIns="72000" bIns="36000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Novo design do coletor inferior com novas juntas e anéis deslizantes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O selo deslizante foi substituído por um labirinto dedicado.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Para reduzir a carga superior trabalhando na união rotativa do manifold (RU), uma unidade de suporte adicional foi introduzida para descarregar o peso de toda a tubulação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0D7395D2-3918-47CB-B6A8-5126E858516B}"/>
              </a:ext>
            </a:extLst>
          </p:cNvPr>
          <p:cNvSpPr txBox="1">
            <a:spLocks/>
          </p:cNvSpPr>
          <p:nvPr/>
        </p:nvSpPr>
        <p:spPr bwMode="auto">
          <a:xfrm>
            <a:off x="647700" y="5914324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Manutenção, Eficiência, Qualidade do produto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fr-FR" sz="800" kern="0" dirty="0" err="1">
                <a:solidFill>
                  <a:srgbClr val="000000"/>
                </a:solidFill>
              </a:rPr>
              <a:t>Llenadoras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  <a:r>
              <a:rPr lang="it-IT" altLang="it-IT" sz="800" dirty="0"/>
              <a:t>SRMC (SF100)</a:t>
            </a:r>
            <a:endParaRPr lang="pt-BR" sz="800" dirty="0">
              <a:solidFill>
                <a:srgbClr val="000000"/>
              </a:solidFill>
              <a:latin typeface="Arial" panose="020B0604020202020204" pitchFamily="34" charset="0"/>
              <a:ea typeface="ＭＳ Ｐゴシック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HS120</a:t>
            </a:r>
          </a:p>
        </p:txBody>
      </p:sp>
      <p:pic>
        <p:nvPicPr>
          <p:cNvPr id="18" name="Immagine 9">
            <a:extLst>
              <a:ext uri="{FF2B5EF4-FFF2-40B4-BE49-F238E27FC236}">
                <a16:creationId xmlns:a16="http://schemas.microsoft.com/office/drawing/2014/main" id="{83AD84FC-D708-4C13-B3FE-FF41F5D04AD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84" t="13080" r="5409" b="1028"/>
          <a:stretch>
            <a:fillRect/>
          </a:stretch>
        </p:blipFill>
        <p:spPr bwMode="auto">
          <a:xfrm>
            <a:off x="5278438" y="3956050"/>
            <a:ext cx="129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magine 12">
            <a:extLst>
              <a:ext uri="{FF2B5EF4-FFF2-40B4-BE49-F238E27FC236}">
                <a16:creationId xmlns:a16="http://schemas.microsoft.com/office/drawing/2014/main" id="{07C2A4A1-A099-43AD-9798-A3F93EB380C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4" t="6502"/>
          <a:stretch>
            <a:fillRect/>
          </a:stretch>
        </p:blipFill>
        <p:spPr bwMode="auto">
          <a:xfrm>
            <a:off x="7051675" y="4306888"/>
            <a:ext cx="787400" cy="1004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Immagine 37">
            <a:extLst>
              <a:ext uri="{FF2B5EF4-FFF2-40B4-BE49-F238E27FC236}">
                <a16:creationId xmlns:a16="http://schemas.microsoft.com/office/drawing/2014/main" id="{E29D1BA8-DFAF-455C-B0EA-188C603C43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9"/>
          <a:stretch>
            <a:fillRect/>
          </a:stretch>
        </p:blipFill>
        <p:spPr bwMode="auto">
          <a:xfrm>
            <a:off x="1439863" y="3506788"/>
            <a:ext cx="2519362" cy="1858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960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3456</TotalTime>
  <Words>120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Reduza o custo de manutenção e assegure a qualidade do produto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101</cp:revision>
  <dcterms:created xsi:type="dcterms:W3CDTF">2018-02-10T17:04:39Z</dcterms:created>
  <dcterms:modified xsi:type="dcterms:W3CDTF">2021-06-04T14:57:50Z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2021-06-04T14:57:50Z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