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9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44">
          <p15:clr>
            <a:srgbClr val="A4A3A4"/>
          </p15:clr>
        </p15:guide>
        <p15:guide id="5" pos="552">
          <p15:clr>
            <a:srgbClr val="A4A3A4"/>
          </p15:clr>
        </p15:guide>
        <p15:guide id="6" pos="7278">
          <p15:clr>
            <a:srgbClr val="A4A3A4"/>
          </p15:clr>
        </p15:guide>
        <p15:guide id="7" pos="3951">
          <p15:clr>
            <a:srgbClr val="A4A3A4"/>
          </p15:clr>
        </p15:guide>
        <p15:guide id="8" orient="horz" pos="3264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1" pos="4535">
          <p15:clr>
            <a:srgbClr val="A4A3A4"/>
          </p15:clr>
        </p15:guide>
        <p15:guide id="12" pos="556">
          <p15:clr>
            <a:srgbClr val="A4A3A4"/>
          </p15:clr>
        </p15:guide>
        <p15:guide id="13" pos="788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00"/>
    <a:srgbClr val="FF0000"/>
    <a:srgbClr val="FFDF7F"/>
    <a:srgbClr val="FFFFFF"/>
    <a:srgbClr val="FF9900"/>
    <a:srgbClr val="E7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8" autoAdjust="0"/>
    <p:restoredTop sz="95280" autoAdjust="0"/>
  </p:normalViewPr>
  <p:slideViewPr>
    <p:cSldViewPr snapToGrid="0" showGuides="1">
      <p:cViewPr varScale="1">
        <p:scale>
          <a:sx n="106" d="100"/>
          <a:sy n="106" d="100"/>
        </p:scale>
        <p:origin x="390" y="114"/>
      </p:cViewPr>
      <p:guideLst>
        <p:guide orient="horz" pos="2160"/>
        <p:guide pos="3840"/>
        <p:guide orient="horz" pos="3784"/>
        <p:guide orient="horz" pos="944"/>
        <p:guide pos="552"/>
        <p:guide pos="7278"/>
        <p:guide pos="3951"/>
        <p:guide orient="horz" pos="3264"/>
        <p:guide orient="horz" pos="1253"/>
        <p:guide pos="5952"/>
        <p:guide pos="4535"/>
        <p:guide pos="556"/>
        <p:guide pos="788"/>
        <p:guide pos="7256"/>
      </p:guideLst>
    </p:cSldViewPr>
  </p:slideViewPr>
  <p:outlineViewPr>
    <p:cViewPr>
      <p:scale>
        <a:sx n="33" d="100"/>
        <a:sy n="33" d="100"/>
      </p:scale>
      <p:origin x="0" y="-252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26/11/2019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42963"/>
            <a:ext cx="5537200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1392793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74420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876303" y="6551229"/>
            <a:ext cx="53239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8620906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863604" y="1485901"/>
            <a:ext cx="10657417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58787727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BA6555C0-AD99-4049-AAB4-DCF86EA868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0594258" y="6482242"/>
            <a:ext cx="928073" cy="253111"/>
            <a:chOff x="5549665" y="6206561"/>
            <a:chExt cx="1423860" cy="388326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915069" y="6388588"/>
              <a:ext cx="118655" cy="95733"/>
            </a:xfrm>
            <a:custGeom>
              <a:avLst/>
              <a:gdLst>
                <a:gd name="T0" fmla="*/ 29 w 88"/>
                <a:gd name="T1" fmla="*/ 71 h 71"/>
                <a:gd name="T2" fmla="*/ 88 w 88"/>
                <a:gd name="T3" fmla="*/ 0 h 71"/>
                <a:gd name="T4" fmla="*/ 29 w 88"/>
                <a:gd name="T5" fmla="*/ 0 h 71"/>
                <a:gd name="T6" fmla="*/ 0 w 88"/>
                <a:gd name="T7" fmla="*/ 35 h 71"/>
                <a:gd name="T8" fmla="*/ 29 w 8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1">
                  <a:moveTo>
                    <a:pt x="29" y="71"/>
                  </a:moveTo>
                  <a:lnTo>
                    <a:pt x="88" y="0"/>
                  </a:lnTo>
                  <a:lnTo>
                    <a:pt x="29" y="0"/>
                  </a:lnTo>
                  <a:lnTo>
                    <a:pt x="0" y="35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5549665" y="6206561"/>
              <a:ext cx="1423860" cy="388326"/>
            </a:xfrm>
            <a:custGeom>
              <a:avLst/>
              <a:gdLst>
                <a:gd name="T0" fmla="*/ 96 w 447"/>
                <a:gd name="T1" fmla="*/ 80 h 122"/>
                <a:gd name="T2" fmla="*/ 82 w 447"/>
                <a:gd name="T3" fmla="*/ 72 h 122"/>
                <a:gd name="T4" fmla="*/ 82 w 447"/>
                <a:gd name="T5" fmla="*/ 103 h 122"/>
                <a:gd name="T6" fmla="*/ 96 w 447"/>
                <a:gd name="T7" fmla="*/ 95 h 122"/>
                <a:gd name="T8" fmla="*/ 46 w 447"/>
                <a:gd name="T9" fmla="*/ 87 h 122"/>
                <a:gd name="T10" fmla="*/ 109 w 447"/>
                <a:gd name="T11" fmla="*/ 65 h 122"/>
                <a:gd name="T12" fmla="*/ 109 w 447"/>
                <a:gd name="T13" fmla="*/ 65 h 122"/>
                <a:gd name="T14" fmla="*/ 0 w 447"/>
                <a:gd name="T15" fmla="*/ 120 h 122"/>
                <a:gd name="T16" fmla="*/ 69 w 447"/>
                <a:gd name="T17" fmla="*/ 120 h 122"/>
                <a:gd name="T18" fmla="*/ 46 w 447"/>
                <a:gd name="T19" fmla="*/ 87 h 122"/>
                <a:gd name="T20" fmla="*/ 114 w 447"/>
                <a:gd name="T21" fmla="*/ 103 h 122"/>
                <a:gd name="T22" fmla="*/ 94 w 447"/>
                <a:gd name="T23" fmla="*/ 120 h 122"/>
                <a:gd name="T24" fmla="*/ 142 w 447"/>
                <a:gd name="T25" fmla="*/ 120 h 122"/>
                <a:gd name="T26" fmla="*/ 140 w 447"/>
                <a:gd name="T27" fmla="*/ 120 h 122"/>
                <a:gd name="T28" fmla="*/ 231 w 447"/>
                <a:gd name="T29" fmla="*/ 69 h 122"/>
                <a:gd name="T30" fmla="*/ 218 w 447"/>
                <a:gd name="T31" fmla="*/ 46 h 122"/>
                <a:gd name="T32" fmla="*/ 254 w 447"/>
                <a:gd name="T33" fmla="*/ 59 h 122"/>
                <a:gd name="T34" fmla="*/ 187 w 447"/>
                <a:gd name="T35" fmla="*/ 57 h 122"/>
                <a:gd name="T36" fmla="*/ 239 w 447"/>
                <a:gd name="T37" fmla="*/ 96 h 122"/>
                <a:gd name="T38" fmla="*/ 202 w 447"/>
                <a:gd name="T39" fmla="*/ 91 h 122"/>
                <a:gd name="T40" fmla="*/ 221 w 447"/>
                <a:gd name="T41" fmla="*/ 122 h 122"/>
                <a:gd name="T42" fmla="*/ 231 w 447"/>
                <a:gd name="T43" fmla="*/ 69 h 122"/>
                <a:gd name="T44" fmla="*/ 335 w 447"/>
                <a:gd name="T45" fmla="*/ 64 h 122"/>
                <a:gd name="T46" fmla="*/ 288 w 447"/>
                <a:gd name="T47" fmla="*/ 88 h 122"/>
                <a:gd name="T48" fmla="*/ 336 w 447"/>
                <a:gd name="T49" fmla="*/ 112 h 122"/>
                <a:gd name="T50" fmla="*/ 336 w 447"/>
                <a:gd name="T51" fmla="*/ 120 h 122"/>
                <a:gd name="T52" fmla="*/ 353 w 447"/>
                <a:gd name="T53" fmla="*/ 33 h 122"/>
                <a:gd name="T54" fmla="*/ 336 w 447"/>
                <a:gd name="T55" fmla="*/ 64 h 122"/>
                <a:gd name="T56" fmla="*/ 306 w 447"/>
                <a:gd name="T57" fmla="*/ 88 h 122"/>
                <a:gd name="T58" fmla="*/ 336 w 447"/>
                <a:gd name="T59" fmla="*/ 88 h 122"/>
                <a:gd name="T60" fmla="*/ 392 w 447"/>
                <a:gd name="T61" fmla="*/ 55 h 122"/>
                <a:gd name="T62" fmla="*/ 392 w 447"/>
                <a:gd name="T63" fmla="*/ 122 h 122"/>
                <a:gd name="T64" fmla="*/ 406 w 447"/>
                <a:gd name="T65" fmla="*/ 101 h 122"/>
                <a:gd name="T66" fmla="*/ 377 w 447"/>
                <a:gd name="T67" fmla="*/ 93 h 122"/>
                <a:gd name="T68" fmla="*/ 392 w 447"/>
                <a:gd name="T69" fmla="*/ 55 h 122"/>
                <a:gd name="T70" fmla="*/ 391 w 447"/>
                <a:gd name="T71" fmla="*/ 68 h 122"/>
                <a:gd name="T72" fmla="*/ 377 w 447"/>
                <a:gd name="T73" fmla="*/ 82 h 122"/>
                <a:gd name="T74" fmla="*/ 447 w 447"/>
                <a:gd name="T75" fmla="*/ 120 h 122"/>
                <a:gd name="T76" fmla="*/ 430 w 447"/>
                <a:gd name="T77" fmla="*/ 33 h 122"/>
                <a:gd name="T78" fmla="*/ 264 w 447"/>
                <a:gd name="T79" fmla="*/ 47 h 122"/>
                <a:gd name="T80" fmla="*/ 281 w 447"/>
                <a:gd name="T81" fmla="*/ 33 h 122"/>
                <a:gd name="T82" fmla="*/ 264 w 447"/>
                <a:gd name="T83" fmla="*/ 47 h 122"/>
                <a:gd name="T84" fmla="*/ 281 w 447"/>
                <a:gd name="T85" fmla="*/ 120 h 122"/>
                <a:gd name="T86" fmla="*/ 264 w 447"/>
                <a:gd name="T87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122">
                  <a:moveTo>
                    <a:pt x="102" y="87"/>
                  </a:moveTo>
                  <a:cubicBezTo>
                    <a:pt x="100" y="85"/>
                    <a:pt x="99" y="84"/>
                    <a:pt x="96" y="80"/>
                  </a:cubicBezTo>
                  <a:cubicBezTo>
                    <a:pt x="95" y="79"/>
                    <a:pt x="95" y="79"/>
                    <a:pt x="94" y="78"/>
                  </a:cubicBezTo>
                  <a:cubicBezTo>
                    <a:pt x="91" y="74"/>
                    <a:pt x="86" y="72"/>
                    <a:pt x="82" y="72"/>
                  </a:cubicBezTo>
                  <a:cubicBezTo>
                    <a:pt x="73" y="72"/>
                    <a:pt x="66" y="79"/>
                    <a:pt x="66" y="87"/>
                  </a:cubicBezTo>
                  <a:cubicBezTo>
                    <a:pt x="66" y="96"/>
                    <a:pt x="73" y="103"/>
                    <a:pt x="82" y="103"/>
                  </a:cubicBezTo>
                  <a:cubicBezTo>
                    <a:pt x="86" y="103"/>
                    <a:pt x="91" y="101"/>
                    <a:pt x="94" y="97"/>
                  </a:cubicBezTo>
                  <a:cubicBezTo>
                    <a:pt x="95" y="96"/>
                    <a:pt x="95" y="96"/>
                    <a:pt x="96" y="95"/>
                  </a:cubicBezTo>
                  <a:cubicBezTo>
                    <a:pt x="99" y="91"/>
                    <a:pt x="100" y="89"/>
                    <a:pt x="102" y="87"/>
                  </a:cubicBezTo>
                  <a:moveTo>
                    <a:pt x="46" y="87"/>
                  </a:moveTo>
                  <a:cubicBezTo>
                    <a:pt x="46" y="68"/>
                    <a:pt x="62" y="52"/>
                    <a:pt x="82" y="52"/>
                  </a:cubicBezTo>
                  <a:cubicBezTo>
                    <a:pt x="91" y="52"/>
                    <a:pt x="101" y="56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6" y="119"/>
                    <a:pt x="63" y="117"/>
                    <a:pt x="63" y="117"/>
                  </a:cubicBezTo>
                  <a:cubicBezTo>
                    <a:pt x="53" y="111"/>
                    <a:pt x="46" y="100"/>
                    <a:pt x="46" y="87"/>
                  </a:cubicBezTo>
                  <a:moveTo>
                    <a:pt x="133" y="118"/>
                  </a:moveTo>
                  <a:cubicBezTo>
                    <a:pt x="126" y="115"/>
                    <a:pt x="120" y="109"/>
                    <a:pt x="114" y="103"/>
                  </a:cubicBezTo>
                  <a:cubicBezTo>
                    <a:pt x="114" y="103"/>
                    <a:pt x="111" y="108"/>
                    <a:pt x="107" y="111"/>
                  </a:cubicBezTo>
                  <a:cubicBezTo>
                    <a:pt x="102" y="117"/>
                    <a:pt x="97" y="119"/>
                    <a:pt x="94" y="120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1" y="120"/>
                    <a:pt x="140" y="120"/>
                  </a:cubicBezTo>
                  <a:cubicBezTo>
                    <a:pt x="137" y="119"/>
                    <a:pt x="134" y="118"/>
                    <a:pt x="133" y="118"/>
                  </a:cubicBezTo>
                  <a:moveTo>
                    <a:pt x="231" y="69"/>
                  </a:moveTo>
                  <a:cubicBezTo>
                    <a:pt x="209" y="63"/>
                    <a:pt x="205" y="62"/>
                    <a:pt x="205" y="55"/>
                  </a:cubicBezTo>
                  <a:cubicBezTo>
                    <a:pt x="205" y="48"/>
                    <a:pt x="212" y="46"/>
                    <a:pt x="218" y="46"/>
                  </a:cubicBezTo>
                  <a:cubicBezTo>
                    <a:pt x="228" y="46"/>
                    <a:pt x="235" y="48"/>
                    <a:pt x="236" y="59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4" y="39"/>
                    <a:pt x="238" y="31"/>
                    <a:pt x="219" y="31"/>
                  </a:cubicBezTo>
                  <a:cubicBezTo>
                    <a:pt x="204" y="31"/>
                    <a:pt x="187" y="39"/>
                    <a:pt x="187" y="57"/>
                  </a:cubicBezTo>
                  <a:cubicBezTo>
                    <a:pt x="187" y="73"/>
                    <a:pt x="200" y="78"/>
                    <a:pt x="213" y="82"/>
                  </a:cubicBezTo>
                  <a:cubicBezTo>
                    <a:pt x="226" y="85"/>
                    <a:pt x="239" y="87"/>
                    <a:pt x="239" y="96"/>
                  </a:cubicBezTo>
                  <a:cubicBezTo>
                    <a:pt x="239" y="105"/>
                    <a:pt x="228" y="107"/>
                    <a:pt x="222" y="107"/>
                  </a:cubicBezTo>
                  <a:cubicBezTo>
                    <a:pt x="211" y="107"/>
                    <a:pt x="202" y="103"/>
                    <a:pt x="202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113"/>
                    <a:pt x="202" y="122"/>
                    <a:pt x="221" y="122"/>
                  </a:cubicBezTo>
                  <a:cubicBezTo>
                    <a:pt x="245" y="122"/>
                    <a:pt x="257" y="110"/>
                    <a:pt x="257" y="94"/>
                  </a:cubicBezTo>
                  <a:cubicBezTo>
                    <a:pt x="257" y="74"/>
                    <a:pt x="238" y="70"/>
                    <a:pt x="231" y="69"/>
                  </a:cubicBezTo>
                  <a:moveTo>
                    <a:pt x="336" y="64"/>
                  </a:moveTo>
                  <a:cubicBezTo>
                    <a:pt x="335" y="64"/>
                    <a:pt x="335" y="64"/>
                    <a:pt x="335" y="64"/>
                  </a:cubicBezTo>
                  <a:cubicBezTo>
                    <a:pt x="331" y="58"/>
                    <a:pt x="324" y="55"/>
                    <a:pt x="317" y="55"/>
                  </a:cubicBezTo>
                  <a:cubicBezTo>
                    <a:pt x="298" y="55"/>
                    <a:pt x="288" y="71"/>
                    <a:pt x="288" y="88"/>
                  </a:cubicBezTo>
                  <a:cubicBezTo>
                    <a:pt x="288" y="105"/>
                    <a:pt x="298" y="122"/>
                    <a:pt x="317" y="122"/>
                  </a:cubicBezTo>
                  <a:cubicBezTo>
                    <a:pt x="325" y="122"/>
                    <a:pt x="332" y="119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36" y="33"/>
                    <a:pt x="336" y="33"/>
                    <a:pt x="336" y="33"/>
                  </a:cubicBezTo>
                  <a:lnTo>
                    <a:pt x="336" y="64"/>
                  </a:lnTo>
                  <a:close/>
                  <a:moveTo>
                    <a:pt x="321" y="109"/>
                  </a:moveTo>
                  <a:cubicBezTo>
                    <a:pt x="310" y="109"/>
                    <a:pt x="306" y="98"/>
                    <a:pt x="306" y="88"/>
                  </a:cubicBezTo>
                  <a:cubicBezTo>
                    <a:pt x="306" y="78"/>
                    <a:pt x="310" y="68"/>
                    <a:pt x="321" y="68"/>
                  </a:cubicBezTo>
                  <a:cubicBezTo>
                    <a:pt x="332" y="68"/>
                    <a:pt x="336" y="78"/>
                    <a:pt x="336" y="88"/>
                  </a:cubicBezTo>
                  <a:cubicBezTo>
                    <a:pt x="336" y="99"/>
                    <a:pt x="333" y="109"/>
                    <a:pt x="321" y="109"/>
                  </a:cubicBezTo>
                  <a:moveTo>
                    <a:pt x="392" y="55"/>
                  </a:moveTo>
                  <a:cubicBezTo>
                    <a:pt x="372" y="55"/>
                    <a:pt x="359" y="70"/>
                    <a:pt x="359" y="89"/>
                  </a:cubicBezTo>
                  <a:cubicBezTo>
                    <a:pt x="359" y="108"/>
                    <a:pt x="372" y="122"/>
                    <a:pt x="392" y="122"/>
                  </a:cubicBezTo>
                  <a:cubicBezTo>
                    <a:pt x="406" y="122"/>
                    <a:pt x="416" y="115"/>
                    <a:pt x="421" y="101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399" y="109"/>
                    <a:pt x="392" y="109"/>
                  </a:cubicBezTo>
                  <a:cubicBezTo>
                    <a:pt x="383" y="109"/>
                    <a:pt x="377" y="104"/>
                    <a:pt x="377" y="93"/>
                  </a:cubicBezTo>
                  <a:cubicBezTo>
                    <a:pt x="422" y="93"/>
                    <a:pt x="422" y="93"/>
                    <a:pt x="422" y="93"/>
                  </a:cubicBezTo>
                  <a:cubicBezTo>
                    <a:pt x="424" y="73"/>
                    <a:pt x="413" y="55"/>
                    <a:pt x="392" y="55"/>
                  </a:cubicBezTo>
                  <a:moveTo>
                    <a:pt x="377" y="82"/>
                  </a:moveTo>
                  <a:cubicBezTo>
                    <a:pt x="377" y="77"/>
                    <a:pt x="380" y="68"/>
                    <a:pt x="391" y="68"/>
                  </a:cubicBezTo>
                  <a:cubicBezTo>
                    <a:pt x="400" y="68"/>
                    <a:pt x="403" y="73"/>
                    <a:pt x="405" y="82"/>
                  </a:cubicBezTo>
                  <a:lnTo>
                    <a:pt x="377" y="82"/>
                  </a:lnTo>
                  <a:close/>
                  <a:moveTo>
                    <a:pt x="430" y="120"/>
                  </a:moveTo>
                  <a:cubicBezTo>
                    <a:pt x="447" y="120"/>
                    <a:pt x="447" y="120"/>
                    <a:pt x="447" y="120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30" y="33"/>
                    <a:pt x="430" y="33"/>
                    <a:pt x="430" y="33"/>
                  </a:cubicBezTo>
                  <a:lnTo>
                    <a:pt x="430" y="120"/>
                  </a:lnTo>
                  <a:close/>
                  <a:moveTo>
                    <a:pt x="264" y="47"/>
                  </a:moveTo>
                  <a:cubicBezTo>
                    <a:pt x="281" y="47"/>
                    <a:pt x="281" y="47"/>
                    <a:pt x="281" y="47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64" y="33"/>
                    <a:pt x="264" y="33"/>
                    <a:pt x="264" y="33"/>
                  </a:cubicBezTo>
                  <a:lnTo>
                    <a:pt x="264" y="47"/>
                  </a:lnTo>
                  <a:close/>
                  <a:moveTo>
                    <a:pt x="264" y="120"/>
                  </a:moveTo>
                  <a:cubicBezTo>
                    <a:pt x="281" y="120"/>
                    <a:pt x="281" y="120"/>
                    <a:pt x="281" y="120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64" y="57"/>
                    <a:pt x="264" y="57"/>
                    <a:pt x="264" y="57"/>
                  </a:cubicBezTo>
                  <a:lnTo>
                    <a:pt x="26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 descr="RetroMKTGstatement16x9new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" y="0"/>
            <a:ext cx="12154454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1" y="334801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7475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7417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71709"/>
            <a:ext cx="3716650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November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sz="900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3604" y="6381750"/>
            <a:ext cx="1065741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SidelLogo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48" y="6483582"/>
            <a:ext cx="938152" cy="256947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6D9913D0-E0B1-4BAD-9F3A-80DCF61D2A67}"/>
              </a:ext>
            </a:extLst>
          </p:cNvPr>
          <p:cNvSpPr txBox="1"/>
          <p:nvPr userDrawn="1"/>
        </p:nvSpPr>
        <p:spPr>
          <a:xfrm>
            <a:off x="5764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74" r:id="rId5"/>
    <p:sldLayoutId id="2147483667" r:id="rId6"/>
    <p:sldLayoutId id="214748367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809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3991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08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  <p15:guide id="12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2">
            <a:extLst>
              <a:ext uri="{FF2B5EF4-FFF2-40B4-BE49-F238E27FC236}">
                <a16:creationId xmlns:a16="http://schemas.microsoft.com/office/drawing/2014/main" id="{15C9328B-625F-425C-8B4B-1482D4388811}"/>
              </a:ext>
            </a:extLst>
          </p:cNvPr>
          <p:cNvSpPr>
            <a:spLocks/>
          </p:cNvSpPr>
          <p:nvPr/>
        </p:nvSpPr>
        <p:spPr>
          <a:xfrm>
            <a:off x="6273801" y="2305052"/>
            <a:ext cx="5095795" cy="3515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/>
          <a:lstStyle/>
          <a:p>
            <a:pPr marL="182563" lvl="1" indent="-182563">
              <a:spcBef>
                <a:spcPts val="300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974975" algn="l"/>
                <a:tab pos="3151188" algn="l"/>
              </a:tabLst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New system with Danfoss FC302:</a:t>
            </a:r>
          </a:p>
          <a:p>
            <a:pPr marL="639763" lvl="2" indent="-182563">
              <a:spcBef>
                <a:spcPts val="300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974975" algn="l"/>
                <a:tab pos="3151188" algn="l"/>
              </a:tabLst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The new system consists of Danfoss FC302 converter with the new MCO305 card embedded. </a:t>
            </a:r>
          </a:p>
          <a:p>
            <a:pPr marL="639763" lvl="2" indent="-182563">
              <a:spcBef>
                <a:spcPts val="300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974975" algn="l"/>
                <a:tab pos="3151188" algn="l"/>
              </a:tabLst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The MCO305 controller extends the frequency converter functions for synchronization application.</a:t>
            </a:r>
          </a:p>
          <a:p>
            <a:pPr marL="639763" lvl="2" indent="-182563">
              <a:spcBef>
                <a:spcPts val="300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974975" algn="l"/>
                <a:tab pos="3151188" algn="l"/>
              </a:tabLst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To be evaluated case by case the need of PLC module </a:t>
            </a:r>
            <a:r>
              <a:rPr lang="en-US" altLang="x-none" sz="1200" dirty="0" err="1">
                <a:solidFill>
                  <a:srgbClr val="000000"/>
                </a:solidFill>
              </a:rPr>
              <a:t>replcm</a:t>
            </a:r>
            <a:r>
              <a:rPr lang="en-US" altLang="x-none" sz="1200" dirty="0">
                <a:solidFill>
                  <a:srgbClr val="000000"/>
                </a:solidFill>
              </a:rPr>
              <a:t>.</a:t>
            </a:r>
          </a:p>
          <a:p>
            <a:pPr marL="182563" lvl="1" indent="-182563">
              <a:spcBef>
                <a:spcPts val="300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974975" algn="l"/>
                <a:tab pos="3151188" algn="l"/>
              </a:tabLst>
              <a:defRPr/>
            </a:pPr>
            <a:endParaRPr lang="en-US" altLang="x-none" sz="1200" dirty="0">
              <a:solidFill>
                <a:srgbClr val="00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C0B4FA-AF41-4483-8F1D-90BB6806CDED}"/>
              </a:ext>
            </a:extLst>
          </p:cNvPr>
          <p:cNvSpPr txBox="1"/>
          <p:nvPr/>
        </p:nvSpPr>
        <p:spPr>
          <a:xfrm>
            <a:off x="6383500" y="5290679"/>
            <a:ext cx="855859" cy="2266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it-IT" sz="900" b="1" i="1" dirty="0">
                <a:solidFill>
                  <a:schemeClr val="folHlink"/>
                </a:solidFill>
              </a:rPr>
              <a:t>MCO305</a:t>
            </a:r>
            <a:r>
              <a:rPr lang="it-IT" sz="900" b="1" dirty="0">
                <a:solidFill>
                  <a:schemeClr val="folHlink"/>
                </a:solidFill>
              </a:rPr>
              <a:t> card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FC7F9FA-7DCD-4624-8ED4-F7F1750F9795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7193293" y="4583151"/>
            <a:ext cx="673007" cy="97419"/>
          </a:xfrm>
          <a:prstGeom prst="straightConnector1">
            <a:avLst/>
          </a:prstGeom>
          <a:ln w="19050">
            <a:solidFill>
              <a:srgbClr val="E6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B2682E-56CD-4A51-8B0B-F428EA1C5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1" b="1670"/>
          <a:stretch/>
        </p:blipFill>
        <p:spPr>
          <a:xfrm>
            <a:off x="6415429" y="4036431"/>
            <a:ext cx="792000" cy="1288277"/>
          </a:xfrm>
          <a:prstGeom prst="rect">
            <a:avLst/>
          </a:prstGeom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4B909D8-20FC-4572-A997-BA8CDEE21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96" y="3892540"/>
            <a:ext cx="1497010" cy="1775987"/>
          </a:xfrm>
          <a:prstGeom prst="rect">
            <a:avLst/>
          </a:prstGeom>
          <a:ln>
            <a:noFill/>
          </a:ln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787F5B1-F960-47C0-8021-A091A72C0259}"/>
              </a:ext>
            </a:extLst>
          </p:cNvPr>
          <p:cNvSpPr txBox="1"/>
          <p:nvPr/>
        </p:nvSpPr>
        <p:spPr>
          <a:xfrm>
            <a:off x="6382011" y="3795124"/>
            <a:ext cx="2539864" cy="1945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altLang="it-IT" sz="1000" b="1" i="1" dirty="0">
                <a:solidFill>
                  <a:schemeClr val="folHlink"/>
                </a:solidFill>
              </a:rPr>
              <a:t>  </a:t>
            </a:r>
            <a:r>
              <a:rPr lang="it-IT" sz="1000" b="1" i="1" dirty="0">
                <a:solidFill>
                  <a:schemeClr val="folHlink"/>
                </a:solidFill>
              </a:rPr>
              <a:t>FC302</a:t>
            </a: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CC199E85-3874-48D6-B929-4E849E60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03" y="393354"/>
            <a:ext cx="10448487" cy="923330"/>
          </a:xfrm>
        </p:spPr>
        <p:txBody>
          <a:bodyPr/>
          <a:lstStyle/>
          <a:p>
            <a:r>
              <a:rPr lang="fr-FR" altLang="fr-FR" dirty="0"/>
              <a:t>A</a:t>
            </a:r>
            <a:r>
              <a:rPr lang="en-US" dirty="0" err="1"/>
              <a:t>nticipate</a:t>
            </a:r>
            <a:r>
              <a:rPr lang="en-US" dirty="0"/>
              <a:t> spare parts shortage and </a:t>
            </a:r>
            <a:r>
              <a:rPr lang="fr-FR" altLang="fr-FR" dirty="0" err="1"/>
              <a:t>reduce</a:t>
            </a:r>
            <a:r>
              <a:rPr lang="fr-FR" altLang="fr-FR" dirty="0"/>
              <a:t> maintenance </a:t>
            </a:r>
            <a:r>
              <a:rPr lang="fr-FR" altLang="fr-FR" dirty="0" err="1"/>
              <a:t>costs</a:t>
            </a:r>
            <a:r>
              <a:rPr lang="en-US" dirty="0"/>
              <a:t> </a:t>
            </a:r>
            <a:endParaRPr lang="en-US" altLang="fr-FR" dirty="0">
              <a:solidFill>
                <a:srgbClr val="E64B00"/>
              </a:solidFill>
            </a:endParaRPr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42C1F0BF-7E05-4093-855A-7388D87EAB3D}"/>
              </a:ext>
            </a:extLst>
          </p:cNvPr>
          <p:cNvSpPr/>
          <p:nvPr/>
        </p:nvSpPr>
        <p:spPr>
          <a:xfrm>
            <a:off x="820819" y="1803401"/>
            <a:ext cx="5095795" cy="50482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en-US" altLang="fr-FR" sz="2000" b="1">
                <a:solidFill>
                  <a:srgbClr val="FFFFFF"/>
                </a:solidFill>
              </a:rPr>
              <a:t>Value and benefits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6F93AFE2-41E4-435E-B7A5-FF3A81002F07}"/>
              </a:ext>
            </a:extLst>
          </p:cNvPr>
          <p:cNvSpPr>
            <a:spLocks/>
          </p:cNvSpPr>
          <p:nvPr/>
        </p:nvSpPr>
        <p:spPr>
          <a:xfrm>
            <a:off x="822404" y="2308225"/>
            <a:ext cx="5094210" cy="351271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/>
          <a:lstStyle/>
          <a:p>
            <a:pPr marL="182563" indent="-182563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it-IT" sz="1200" b="1" dirty="0"/>
              <a:t>Safer solution with newer component available in the market.</a:t>
            </a:r>
          </a:p>
          <a:p>
            <a:pPr marL="182563" indent="-182563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it-IT" sz="1200" b="1" dirty="0">
                <a:solidFill>
                  <a:srgbClr val="E64B00"/>
                </a:solidFill>
              </a:rPr>
              <a:t>Can prevent long downtimes in case of failure</a:t>
            </a:r>
          </a:p>
          <a:p>
            <a:pPr marL="639763" lvl="1" indent="-182563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CleverAx Synchronization card installed on Several Combis production is stopped by manufacturer as well as the Converter VLT5000 series.</a:t>
            </a:r>
          </a:p>
          <a:p>
            <a:pPr marL="639763" lvl="1" indent="-182563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Risk of imminent Spare Part unavailability.</a:t>
            </a:r>
          </a:p>
          <a:p>
            <a:pPr marL="639763" lvl="1" indent="-182563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x-none" sz="1200" dirty="0">
                <a:solidFill>
                  <a:srgbClr val="000000"/>
                </a:solidFill>
              </a:rPr>
              <a:t>Risk of long Downtime for equipment at Bottlers prod plants.</a:t>
            </a:r>
          </a:p>
          <a:p>
            <a:pPr marL="182563" indent="-182563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x-none" sz="1200" b="1" dirty="0">
                <a:solidFill>
                  <a:srgbClr val="E64B00"/>
                </a:solidFill>
              </a:rPr>
              <a:t>Added Profibus control </a:t>
            </a:r>
            <a:r>
              <a:rPr lang="en-US" altLang="x-none" sz="1200" dirty="0">
                <a:solidFill>
                  <a:srgbClr val="000000"/>
                </a:solidFill>
              </a:rPr>
              <a:t>to the Frequency converter (compared to the versions in which it was missing)</a:t>
            </a:r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B2003219-C802-4913-A07F-83ED578A99AB}"/>
              </a:ext>
            </a:extLst>
          </p:cNvPr>
          <p:cNvSpPr/>
          <p:nvPr/>
        </p:nvSpPr>
        <p:spPr>
          <a:xfrm>
            <a:off x="6273801" y="1803401"/>
            <a:ext cx="5095795" cy="504825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indent="-190500">
              <a:spcBef>
                <a:spcPts val="300"/>
              </a:spcBef>
              <a:buClr>
                <a:srgbClr val="E64B00"/>
              </a:buClr>
              <a:defRPr/>
            </a:pPr>
            <a:r>
              <a:rPr lang="en-US" altLang="fr-FR" sz="2000" b="1">
                <a:solidFill>
                  <a:srgbClr val="FFFFFF"/>
                </a:solidFill>
                <a:ea typeface="Arial" charset="0"/>
                <a:cs typeface="Arial" charset="0"/>
              </a:rPr>
              <a:t>Description</a:t>
            </a:r>
          </a:p>
        </p:txBody>
      </p:sp>
      <p:sp>
        <p:nvSpPr>
          <p:cNvPr id="17" name="Oval 25">
            <a:extLst>
              <a:ext uri="{FF2B5EF4-FFF2-40B4-BE49-F238E27FC236}">
                <a16:creationId xmlns:a16="http://schemas.microsoft.com/office/drawing/2014/main" id="{25F8DD07-228A-46EB-A0B9-46A7E9A1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300" y="4394481"/>
            <a:ext cx="372646" cy="572177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EB249C0-AC70-4AAC-9B09-179CB2181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581" y="3795124"/>
            <a:ext cx="2250309" cy="1945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7E29CC6-2B54-47DA-A2FC-75CEF1D98946}"/>
              </a:ext>
            </a:extLst>
          </p:cNvPr>
          <p:cNvSpPr txBox="1">
            <a:spLocks noChangeArrowheads="1"/>
          </p:cNvSpPr>
          <p:nvPr/>
        </p:nvSpPr>
        <p:spPr>
          <a:xfrm>
            <a:off x="820819" y="1433514"/>
            <a:ext cx="934394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9388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78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9388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/>
              <a:t>New Frequency Inverter and  </a:t>
            </a:r>
            <a:r>
              <a:rPr lang="en-US" altLang="it-IT" dirty="0" err="1"/>
              <a:t>Cleverax</a:t>
            </a:r>
            <a:r>
              <a:rPr lang="en-US" altLang="it-IT" dirty="0"/>
              <a:t> Card </a:t>
            </a:r>
            <a:endParaRPr lang="en-US" alt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FD8F6BD-6D2A-403E-A72F-F499390CA41C}"/>
              </a:ext>
            </a:extLst>
          </p:cNvPr>
          <p:cNvSpPr txBox="1">
            <a:spLocks/>
          </p:cNvSpPr>
          <p:nvPr/>
        </p:nvSpPr>
        <p:spPr>
          <a:xfrm>
            <a:off x="820818" y="5846949"/>
            <a:ext cx="4478969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sz="800" kern="0" dirty="0">
                <a:solidFill>
                  <a:srgbClr val="000000"/>
                </a:solidFill>
              </a:rPr>
              <a:t>Value: Obsolescence</a:t>
            </a:r>
            <a:r>
              <a:rPr lang="fr-FR" sz="800" kern="0" dirty="0">
                <a:solidFill>
                  <a:srgbClr val="000000"/>
                </a:solidFill>
              </a:rPr>
              <a:t>, </a:t>
            </a:r>
            <a:r>
              <a:rPr lang="en-GB" altLang="fr-FR" sz="800" dirty="0">
                <a:solidFill>
                  <a:srgbClr val="000000"/>
                </a:solidFill>
              </a:rPr>
              <a:t>Maintenance</a:t>
            </a:r>
            <a:endParaRPr sz="80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sz="800" kern="0" dirty="0">
                <a:solidFill>
                  <a:srgbClr val="000000"/>
                </a:solidFill>
              </a:rPr>
              <a:t>Equipment: </a:t>
            </a:r>
            <a:r>
              <a:rPr lang="en-US" altLang="fr-FR" sz="800" dirty="0">
                <a:solidFill>
                  <a:srgbClr val="000000"/>
                </a:solidFill>
              </a:rPr>
              <a:t>All the COMBI Fillers with electrical management of the filler-blower synchronism</a:t>
            </a:r>
            <a:endParaRPr sz="80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lang="en-US" sz="800" kern="0" dirty="0">
                <a:solidFill>
                  <a:srgbClr val="000000"/>
                </a:solidFill>
              </a:rPr>
              <a:t>HS122</a:t>
            </a:r>
            <a:endParaRPr sz="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12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16x9" id="{A098592D-B958-4201-9F7A-F56BD286F0F5}" vid="{18881033-C2EC-44D5-BF8A-51D73B1B5DB0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Sidel_Template_16x9_SHORT_2019</Template>
  <TotalTime>1</TotalTime>
  <Words>165</Words>
  <Application>Microsoft Office PowerPoint</Application>
  <PresentationFormat>Grand écran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NewSidel_Template_4x3_with add layouts</vt:lpstr>
      <vt:lpstr>think-cell Folie</vt:lpstr>
      <vt:lpstr>Anticipate spare parts shortage and reduce maintenance costs 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I&amp;C Commercial Price</dc:title>
  <dc:creator>Luca.Moschini@sidel.com</dc:creator>
  <cp:lastModifiedBy>Sorega, Dan</cp:lastModifiedBy>
  <cp:revision>219</cp:revision>
  <dcterms:created xsi:type="dcterms:W3CDTF">2019-02-20T10:39:16Z</dcterms:created>
  <dcterms:modified xsi:type="dcterms:W3CDTF">2019-11-26T13:44:39Z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100877@sidel.com</vt:lpwstr>
  </property>
  <property fmtid="{D5CDD505-2E9C-101B-9397-08002B2CF9AE}" pid="8" name="MSIP_Label_94480757-a570-4f64-84e7-c5b3ffe9d573_SetDate">
    <vt:lpwstr>2019-04-08T19:18:40.1898798+02:00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