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31/01/2020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14959227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7908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1753532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 January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579315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2857" userDrawn="1">
          <p15:clr>
            <a:srgbClr val="F26B43"/>
          </p15:clr>
        </p15:guide>
        <p15:guide id="3" pos="408" userDrawn="1">
          <p15:clr>
            <a:srgbClr val="F26B43"/>
          </p15:clr>
        </p15:guide>
        <p15:guide id="4" pos="2993" userDrawn="1">
          <p15:clr>
            <a:srgbClr val="F26B43"/>
          </p15:clr>
        </p15:guide>
        <p15:guide id="5" pos="5443" userDrawn="1">
          <p15:clr>
            <a:srgbClr val="F26B43"/>
          </p15:clr>
        </p15:guide>
        <p15:guide id="6" orient="horz" pos="3770" userDrawn="1">
          <p15:clr>
            <a:srgbClr val="F26B43"/>
          </p15:clr>
        </p15:guide>
        <p15:guide id="9" pos="5556" userDrawn="1">
          <p15:clr>
            <a:srgbClr val="F26B43"/>
          </p15:clr>
        </p15:guide>
        <p15:guide id="10" orient="horz" pos="4020" userDrawn="1">
          <p15:clr>
            <a:srgbClr val="F26B43"/>
          </p15:clr>
        </p15:guide>
        <p15:guide id="11" pos="204" userDrawn="1">
          <p15:clr>
            <a:srgbClr val="F26B43"/>
          </p15:clr>
        </p15:guide>
        <p15:guide id="12" pos="2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VALUE AND BENEFITS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DESCRIPTION</a:t>
            </a:r>
            <a:endParaRPr kumimoji="0" lang="en-GB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59046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fr-FR" altLang="fr-FR" dirty="0" err="1"/>
              <a:t>Reduce</a:t>
            </a:r>
            <a:r>
              <a:rPr lang="fr-FR" altLang="fr-FR" dirty="0"/>
              <a:t> maintenance </a:t>
            </a:r>
            <a:r>
              <a:rPr lang="fr-FR" altLang="fr-FR" dirty="0" err="1"/>
              <a:t>cost</a:t>
            </a:r>
            <a:r>
              <a:rPr lang="fr-FR" altLang="fr-FR" dirty="0"/>
              <a:t> and </a:t>
            </a:r>
            <a:r>
              <a:rPr lang="fr-FR" altLang="fr-FR" dirty="0" err="1"/>
              <a:t>secure</a:t>
            </a:r>
            <a:r>
              <a:rPr lang="fr-FR" altLang="fr-FR" dirty="0"/>
              <a:t> </a:t>
            </a:r>
            <a:r>
              <a:rPr lang="fr-FR" altLang="fr-FR" dirty="0" err="1"/>
              <a:t>equipment</a:t>
            </a:r>
            <a:r>
              <a:rPr lang="fr-FR" altLang="fr-FR" dirty="0"/>
              <a:t> </a:t>
            </a:r>
            <a:r>
              <a:rPr lang="fr-FR" altLang="fr-FR" dirty="0" err="1"/>
              <a:t>efficiency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en-US" altLang="fr-FR" dirty="0"/>
              <a:t>SF300 &amp; SF100 Valves Test Bench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n-GB" altLang="fr-FR" sz="800" dirty="0">
                <a:solidFill>
                  <a:srgbClr val="000000"/>
                </a:solidFill>
              </a:rPr>
              <a:t>Value: Maintenance, Efficiency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SRMB (SF300), SRMC (</a:t>
            </a:r>
            <a:r>
              <a:rPr lang="en-US" altLang="it-IT" sz="800" kern="0">
                <a:solidFill>
                  <a:srgbClr val="000000"/>
                </a:solidFill>
                <a:ea typeface="ＭＳ Ｐゴシック"/>
              </a:rPr>
              <a:t>SF100) </a:t>
            </a:r>
            <a:endParaRPr lang="en-US" altLang="it-IT" sz="800" kern="0" dirty="0">
              <a:solidFill>
                <a:srgbClr val="000000"/>
              </a:solidFill>
              <a:ea typeface="ＭＳ Ｐゴシック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HS125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>
                <a:solidFill>
                  <a:srgbClr val="000000"/>
                </a:solidFill>
              </a:rPr>
              <a:t>Filling Valves maintenance and check without machine downtime;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>
                <a:solidFill>
                  <a:srgbClr val="000000"/>
                </a:solidFill>
              </a:rPr>
              <a:t>Possibility to test three different valves (not in the same time).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>
              <a:solidFill>
                <a:srgbClr val="000000"/>
              </a:solidFill>
            </a:endParaRPr>
          </a:p>
          <a:p>
            <a:pPr lvl="0" eaLnBrk="0" hangingPunct="0">
              <a:buClr>
                <a:srgbClr val="E64B00"/>
              </a:buClr>
              <a:defRPr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46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/>
              <a:t>Test bench made of stainless steel frame, frontal access panel in LEXAN, removable panels in stainless steel, easy access to the work area.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/>
              <a:t>This bench allows quick and fast removal of the tested filling valves, comfortable access for maintenance and has fast connections to pipe circuits by means of </a:t>
            </a:r>
            <a:r>
              <a:rPr lang="en-US" altLang="it-IT" sz="1200" i="1"/>
              <a:t>clamps</a:t>
            </a:r>
            <a:r>
              <a:rPr lang="en-US" altLang="it-IT" sz="1200"/>
              <a:t>.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913606" y="5568528"/>
            <a:ext cx="1742035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en-US" altLang="it-IT" sz="1000" b="1">
                <a:solidFill>
                  <a:schemeClr val="folHlink"/>
                </a:solidFill>
              </a:rPr>
              <a:t>Overall Dimensions</a:t>
            </a:r>
          </a:p>
        </p:txBody>
      </p:sp>
      <p:pic>
        <p:nvPicPr>
          <p:cNvPr id="31" name="Immagine 23">
            <a:extLst>
              <a:ext uri="{FF2B5EF4-FFF2-40B4-BE49-F238E27FC236}">
                <a16:creationId xmlns:a16="http://schemas.microsoft.com/office/drawing/2014/main" id="{0604FB30-2379-457B-9258-824D90F84B5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06" y="3630515"/>
            <a:ext cx="1742035" cy="18713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Immagine 24">
            <a:extLst>
              <a:ext uri="{FF2B5EF4-FFF2-40B4-BE49-F238E27FC236}">
                <a16:creationId xmlns:a16="http://schemas.microsoft.com/office/drawing/2014/main" id="{C1583A71-D16E-4145-9D48-586D46B34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687" y="3034146"/>
            <a:ext cx="1480593" cy="168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A6C7A041-05C3-41E3-9BAC-8A9E97FE56BC}"/>
              </a:ext>
            </a:extLst>
          </p:cNvPr>
          <p:cNvCxnSpPr>
            <a:cxnSpLocks/>
          </p:cNvCxnSpPr>
          <p:nvPr/>
        </p:nvCxnSpPr>
        <p:spPr>
          <a:xfrm flipV="1">
            <a:off x="2512901" y="4105609"/>
            <a:ext cx="625587" cy="29970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B50F60E5-C501-459B-B5AF-1908B944A54E}"/>
              </a:ext>
            </a:extLst>
          </p:cNvPr>
          <p:cNvSpPr txBox="1"/>
          <p:nvPr/>
        </p:nvSpPr>
        <p:spPr>
          <a:xfrm>
            <a:off x="5134489" y="5576444"/>
            <a:ext cx="3223708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en-US" altLang="it-IT" sz="1000" b="1">
                <a:solidFill>
                  <a:schemeClr val="folHlink"/>
                </a:solidFill>
              </a:rPr>
              <a:t>Test Bench Front and Rear View.</a:t>
            </a:r>
          </a:p>
        </p:txBody>
      </p:sp>
      <p:pic>
        <p:nvPicPr>
          <p:cNvPr id="39" name="Immagine 41">
            <a:extLst>
              <a:ext uri="{FF2B5EF4-FFF2-40B4-BE49-F238E27FC236}">
                <a16:creationId xmlns:a16="http://schemas.microsoft.com/office/drawing/2014/main" id="{6B11E827-1F63-491E-986A-AD2F6753D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08" t="1781" r="26979" b="5899"/>
          <a:stretch>
            <a:fillRect/>
          </a:stretch>
        </p:blipFill>
        <p:spPr bwMode="auto">
          <a:xfrm>
            <a:off x="5121628" y="3732599"/>
            <a:ext cx="1310805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Immagine 4">
            <a:extLst>
              <a:ext uri="{FF2B5EF4-FFF2-40B4-BE49-F238E27FC236}">
                <a16:creationId xmlns:a16="http://schemas.microsoft.com/office/drawing/2014/main" id="{3C6D4565-1023-4B0B-AF34-FAF590490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7" t="2800" r="35043" b="6203"/>
          <a:stretch>
            <a:fillRect/>
          </a:stretch>
        </p:blipFill>
        <p:spPr bwMode="auto">
          <a:xfrm>
            <a:off x="6948164" y="3732599"/>
            <a:ext cx="1410033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8B755D3-04BA-4CED-A780-E1090A648E09}"/>
              </a:ext>
            </a:extLst>
          </p:cNvPr>
          <p:cNvSpPr txBox="1"/>
          <p:nvPr/>
        </p:nvSpPr>
        <p:spPr>
          <a:xfrm>
            <a:off x="3123076" y="4832804"/>
            <a:ext cx="1190792" cy="191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lang="en-US" altLang="it-IT" sz="1000" b="1">
                <a:solidFill>
                  <a:schemeClr val="folHlink"/>
                </a:solidFill>
              </a:rPr>
              <a:t>Connections</a:t>
            </a:r>
          </a:p>
        </p:txBody>
      </p:sp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124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SimSun</vt:lpstr>
      <vt:lpstr>Arial</vt:lpstr>
      <vt:lpstr>Wingdings</vt:lpstr>
      <vt:lpstr>NewSidel_Template_4x3_with add layouts</vt:lpstr>
      <vt:lpstr>think-cell Folie</vt:lpstr>
      <vt:lpstr>Reduce maintenance cost and secure equipment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21</cp:revision>
  <dcterms:created xsi:type="dcterms:W3CDTF">2018-02-10T17:04:39Z</dcterms:created>
  <dcterms:modified xsi:type="dcterms:W3CDTF">2020-01-31T12:53:40Z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2019-12-17T17:39:08.9836839Z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