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4"/>
  </p:notesMasterIdLst>
  <p:handoutMasterIdLst>
    <p:handoutMasterId r:id="rId5"/>
  </p:handoutMasterIdLst>
  <p:sldIdLst>
    <p:sldId id="388" r:id="rId3"/>
  </p:sldIdLst>
  <p:sldSz cx="9144000" cy="6858000" type="screen4x3"/>
  <p:notesSz cx="6858000" cy="9144000"/>
  <p:custDataLst>
    <p:tags r:id="rId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E00"/>
    <a:srgbClr val="AF5400"/>
    <a:srgbClr val="FF9900"/>
    <a:srgbClr val="00FF00"/>
    <a:srgbClr val="7AFF7A"/>
    <a:srgbClr val="00FFFF"/>
    <a:srgbClr val="00B0F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75" autoAdjust="0"/>
    <p:restoredTop sz="94660"/>
  </p:normalViewPr>
  <p:slideViewPr>
    <p:cSldViewPr snapToGrid="0" showGuides="1">
      <p:cViewPr varScale="1">
        <p:scale>
          <a:sx n="110" d="100"/>
          <a:sy n="110" d="100"/>
        </p:scale>
        <p:origin x="1932" y="114"/>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notesViewPr>
    <p:cSldViewPr snapToGrid="0">
      <p:cViewPr>
        <p:scale>
          <a:sx n="125" d="100"/>
          <a:sy n="125" d="100"/>
        </p:scale>
        <p:origin x="-1932" y="20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de-DE" dirty="0"/>
              <a:t>Header</a:t>
            </a:r>
            <a:endParaRPr lang="en-GB"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EE4A28-8FCA-4B67-B71F-4BF329E9D0A8}" type="datetimeFigureOut">
              <a:rPr lang="en-GB" smtClean="0"/>
              <a:t>05/03/2021</a:t>
            </a:fld>
            <a:endParaRPr lang="en-GB"/>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de-DE" dirty="0" err="1"/>
              <a:t>Footer</a:t>
            </a:r>
            <a:endParaRPr lang="en-GB"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D56195-1E08-4783-B4AA-F0F0BB98C858}" type="slidenum">
              <a:rPr lang="en-GB" smtClean="0"/>
              <a:t>‹#›</a:t>
            </a:fld>
            <a:endParaRPr lang="en-GB"/>
          </a:p>
        </p:txBody>
      </p:sp>
    </p:spTree>
    <p:extLst>
      <p:ext uri="{BB962C8B-B14F-4D97-AF65-F5344CB8AC3E}">
        <p14:creationId xmlns:p14="http://schemas.microsoft.com/office/powerpoint/2010/main" val="3668775302"/>
      </p:ext>
    </p:extLst>
  </p:cSld>
  <p:clrMap bg1="dk1" tx1="lt1" bg2="dk2"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dirty="0"/>
              <a:t>Header</a:t>
            </a:r>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EF99F-C35D-4FF2-845E-FCCC5818ED60}" type="datetimeFigureOut">
              <a:rPr lang="en-GB" smtClean="0"/>
              <a:t>05/03/2021</a:t>
            </a:fld>
            <a:endParaRPr lang="en-GB" dirty="0"/>
          </a:p>
        </p:txBody>
      </p:sp>
      <p:sp>
        <p:nvSpPr>
          <p:cNvPr id="4" name="Folienbildplatzhalter 3"/>
          <p:cNvSpPr>
            <a:spLocks noGrp="1" noRot="1" noChangeAspect="1"/>
          </p:cNvSpPr>
          <p:nvPr>
            <p:ph type="sldImg" idx="2"/>
          </p:nvPr>
        </p:nvSpPr>
        <p:spPr>
          <a:xfrm>
            <a:off x="1352863" y="843197"/>
            <a:ext cx="4152274" cy="3114206"/>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434715" y="4197246"/>
            <a:ext cx="5988570" cy="4260954"/>
          </a:xfrm>
          <a:prstGeom prst="rect">
            <a:avLst/>
          </a:prstGeom>
        </p:spPr>
        <p:txBody>
          <a:bodyPr vert="horz" lIns="0" tIns="0" rIns="0" bIns="0" rtlCol="0"/>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dirty="0"/>
              <a:t>Footer</a:t>
            </a:r>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F733B7-1873-49FD-B258-2C7BB301EFB3}" type="slidenum">
              <a:rPr lang="en-GB" smtClean="0"/>
              <a:t>‹#›</a:t>
            </a:fld>
            <a:endParaRPr lang="en-GB" dirty="0"/>
          </a:p>
        </p:txBody>
      </p:sp>
    </p:spTree>
    <p:extLst>
      <p:ext uri="{BB962C8B-B14F-4D97-AF65-F5344CB8AC3E}">
        <p14:creationId xmlns:p14="http://schemas.microsoft.com/office/powerpoint/2010/main" val="4089245064"/>
      </p:ext>
    </p:extLst>
  </p:cSld>
  <p:clrMap bg1="dk1" tx1="lt1" bg2="dk2" tx2="lt2" accent1="accent1" accent2="accent2" accent3="accent3" accent4="accent4" accent5="accent5" accent6="accent6" hlink="hlink" folHlink="folHlink"/>
  <p:notesStyle>
    <a:lvl1pPr marL="171450" indent="-171450" algn="l" defTabSz="914400" rtl="0" eaLnBrk="1" latinLnBrk="0" hangingPunct="1">
      <a:buClr>
        <a:schemeClr val="accent4"/>
      </a:buClr>
      <a:buFont typeface="Wingdings" panose="05000000000000000000" pitchFamily="2" charset="2"/>
      <a:buChar char="§"/>
      <a:defRPr sz="1200" kern="1200">
        <a:solidFill>
          <a:schemeClr val="tx1"/>
        </a:solidFill>
        <a:latin typeface="+mn-lt"/>
        <a:ea typeface="+mn-ea"/>
        <a:cs typeface="+mn-cs"/>
      </a:defRPr>
    </a:lvl1pPr>
    <a:lvl2pPr marL="358775" indent="-176213" algn="l" defTabSz="914400" rtl="0" eaLnBrk="1" latinLnBrk="0" hangingPunct="1">
      <a:buClr>
        <a:schemeClr val="accent4"/>
      </a:buClr>
      <a:buFont typeface="Wingdings" panose="05000000000000000000" pitchFamily="2" charset="2"/>
      <a:buChar char="§"/>
      <a:defRPr sz="1200" kern="1200">
        <a:solidFill>
          <a:schemeClr val="tx1"/>
        </a:solidFill>
        <a:latin typeface="+mn-lt"/>
        <a:ea typeface="+mn-ea"/>
        <a:cs typeface="+mn-cs"/>
      </a:defRPr>
    </a:lvl2pPr>
    <a:lvl3pPr marL="541338" indent="-182563" algn="l" defTabSz="914400" rtl="0" eaLnBrk="1" latinLnBrk="0" hangingPunct="1">
      <a:buClr>
        <a:schemeClr val="accent4"/>
      </a:buClr>
      <a:buFont typeface="Wingdings" panose="05000000000000000000" pitchFamily="2" charset="2"/>
      <a:buChar char="§"/>
      <a:defRPr sz="1200" kern="1200">
        <a:solidFill>
          <a:schemeClr val="tx1"/>
        </a:solidFill>
        <a:latin typeface="+mn-lt"/>
        <a:ea typeface="+mn-ea"/>
        <a:cs typeface="+mn-cs"/>
      </a:defRPr>
    </a:lvl3pPr>
    <a:lvl4pPr marL="715963" indent="-174625" algn="l" defTabSz="914400" rtl="0" eaLnBrk="1" latinLnBrk="0" hangingPunct="1">
      <a:buClr>
        <a:schemeClr val="accent4"/>
      </a:buClr>
      <a:buFont typeface="Wingdings" panose="05000000000000000000" pitchFamily="2" charset="2"/>
      <a:buChar char="§"/>
      <a:defRPr sz="1200" kern="1200">
        <a:solidFill>
          <a:schemeClr val="tx1"/>
        </a:solidFill>
        <a:latin typeface="+mn-lt"/>
        <a:ea typeface="+mn-ea"/>
        <a:cs typeface="+mn-cs"/>
      </a:defRPr>
    </a:lvl4pPr>
    <a:lvl5pPr marL="898525" indent="-182563" algn="l" defTabSz="914400" rtl="0" eaLnBrk="1" latinLnBrk="0" hangingPunct="1">
      <a:buClr>
        <a:schemeClr val="accent4"/>
      </a:buClr>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emf"/><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3.png"/><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1.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5.png"/><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6.png"/><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1.xml"/><Relationship Id="rId7" Type="http://schemas.openxmlformats.org/officeDocument/2006/relationships/image" Target="../media/image8.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7.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ext uri="{D42A27DB-BD31-4B8C-83A1-F6EECF244321}">
                <p14:modId xmlns:p14="http://schemas.microsoft.com/office/powerpoint/2010/main" val="34841767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38" name="think-cell Folie" r:id="rId5" imgW="399" imgH="399" progId="TCLayout.ActiveDocument.1">
                  <p:embed/>
                </p:oleObj>
              </mc:Choice>
              <mc:Fallback>
                <p:oleObj name="think-cell Folie" r:id="rId5" imgW="399" imgH="39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186256794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46"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171744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70"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72818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ext uri="{D42A27DB-BD31-4B8C-83A1-F6EECF244321}">
                <p14:modId xmlns:p14="http://schemas.microsoft.com/office/powerpoint/2010/main" val="11495922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05" name="think-cell Folie" r:id="rId5" imgW="399" imgH="399" progId="TCLayout.ActiveDocument.1">
                  <p:embed/>
                </p:oleObj>
              </mc:Choice>
              <mc:Fallback>
                <p:oleObj name="think-cell Folie" r:id="rId5" imgW="399" imgH="39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97908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ext uri="{D42A27DB-BD31-4B8C-83A1-F6EECF244321}">
                <p14:modId xmlns:p14="http://schemas.microsoft.com/office/powerpoint/2010/main" val="487487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65" name="think-cell Folie" r:id="rId6" imgW="399" imgH="399" progId="TCLayout.ActiveDocument.1">
                  <p:embed/>
                </p:oleObj>
              </mc:Choice>
              <mc:Fallback>
                <p:oleObj name="think-cell Folie" r:id="rId6" imgW="399" imgH="399"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296695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02"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05662530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26"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27360809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50"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2676634"/>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74"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89736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349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11102738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22"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1457612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oleObject" Target="../embeddings/oleObject5.bin"/><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ags" Target="../tags/tag11.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ags" Target="../tags/tag10.xml"/><Relationship Id="rId5" Type="http://schemas.openxmlformats.org/officeDocument/2006/relationships/slideLayout" Target="../slideLayouts/slideLayout8.xml"/><Relationship Id="rId15" Type="http://schemas.openxmlformats.org/officeDocument/2006/relationships/image" Target="../media/image4.png"/><Relationship Id="rId10" Type="http://schemas.openxmlformats.org/officeDocument/2006/relationships/vmlDrawing" Target="../drawings/vmlDrawing5.vml"/><Relationship Id="rId4" Type="http://schemas.openxmlformats.org/officeDocument/2006/relationships/slideLayout" Target="../slideLayouts/slideLayout7.xml"/><Relationship Id="rId9" Type="http://schemas.openxmlformats.org/officeDocument/2006/relationships/theme" Target="../theme/theme2.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7"/>
            </p:custDataLst>
            <p:extLst>
              <p:ext uri="{D42A27DB-BD31-4B8C-83A1-F6EECF244321}">
                <p14:modId xmlns:p14="http://schemas.microsoft.com/office/powerpoint/2010/main" val="21753532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8" name="think-cell Folie" r:id="rId8" imgW="399" imgH="399" progId="TCLayout.ActiveDocument.1">
                  <p:embed/>
                </p:oleObj>
              </mc:Choice>
              <mc:Fallback>
                <p:oleObj name="think-cell Folie" r:id="rId8" imgW="399" imgH="399"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de-DE" noProof="1"/>
              <a:t>Titelmasterformat durch Klicken bearbeiten</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6" name="Footer Placeholder 3"/>
          <p:cNvSpPr txBox="1">
            <a:spLocks/>
          </p:cNvSpPr>
          <p:nvPr/>
        </p:nvSpPr>
        <p:spPr>
          <a:xfrm>
            <a:off x="1378446" y="6471704"/>
            <a:ext cx="3494546"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HS126 – </a:t>
            </a:r>
            <a:r>
              <a:rPr lang="en-US" sz="900" b="0" i="0" u="none" strike="noStrike" kern="1200" baseline="0" dirty="0">
                <a:solidFill>
                  <a:schemeClr val="bg2"/>
                </a:solidFill>
                <a:latin typeface="+mn-lt"/>
                <a:ea typeface="+mn-ea"/>
                <a:cs typeface="+mn-cs"/>
              </a:rPr>
              <a:t>New Manifold up to 6000 h for SF300 Fillers</a:t>
            </a:r>
            <a:r>
              <a:rPr lang="en-GB" sz="900" b="0" i="0" u="none" strike="noStrike" kern="1200" baseline="0" dirty="0">
                <a:solidFill>
                  <a:schemeClr val="bg2"/>
                </a:solidFill>
                <a:latin typeface="+mn-lt"/>
                <a:ea typeface="+mn-ea"/>
                <a:cs typeface="+mn-cs"/>
              </a:rPr>
              <a:t>, </a:t>
            </a:r>
            <a:fld id="{AF6A7A01-F0BB-4441-BAB9-3E7CB064C4A1}" type="datetime4">
              <a:rPr lang="en-GB" sz="900" b="0" i="0" u="none" strike="noStrike" kern="1200" baseline="0" smtClean="0">
                <a:solidFill>
                  <a:schemeClr val="bg2"/>
                </a:solidFill>
                <a:latin typeface="+mn-lt"/>
                <a:ea typeface="+mn-ea"/>
                <a:cs typeface="+mn-cs"/>
              </a:rPr>
              <a:pPr marL="0" marR="0" indent="0" algn="l" defTabSz="914400" rtl="0" eaLnBrk="1" fontAlgn="auto" latinLnBrk="0" hangingPunct="1">
                <a:lnSpc>
                  <a:spcPct val="100000"/>
                </a:lnSpc>
                <a:spcBef>
                  <a:spcPts val="0"/>
                </a:spcBef>
                <a:spcAft>
                  <a:spcPts val="0"/>
                </a:spcAft>
                <a:buClrTx/>
                <a:buSzTx/>
                <a:buFontTx/>
                <a:buNone/>
                <a:tabLst/>
                <a:defRPr/>
              </a:pPr>
              <a:t>05 March 2021</a:t>
            </a:fld>
            <a:endParaRPr lang="en-GB" sz="900" dirty="0">
              <a:solidFill>
                <a:schemeClr val="bg2"/>
              </a:solidFill>
            </a:endParaRP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grpSp>
        <p:nvGrpSpPr>
          <p:cNvPr id="88" name="Group 7"/>
          <p:cNvGrpSpPr>
            <a:grpSpLocks/>
          </p:cNvGrpSpPr>
          <p:nvPr/>
        </p:nvGrpSpPr>
        <p:grpSpPr bwMode="auto">
          <a:xfrm>
            <a:off x="7722394" y="6498640"/>
            <a:ext cx="921544" cy="252408"/>
            <a:chOff x="1005" y="1644"/>
            <a:chExt cx="3749" cy="1030"/>
          </a:xfrm>
        </p:grpSpPr>
        <p:sp>
          <p:nvSpPr>
            <p:cNvPr id="8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a:endParaRPr lang="en-GB" sz="1800" dirty="0"/>
            </a:p>
          </p:txBody>
        </p:sp>
        <p:sp>
          <p:nvSpPr>
            <p:cNvPr id="9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a:endParaRPr lang="en-GB" sz="1800" dirty="0"/>
            </a:p>
          </p:txBody>
        </p:sp>
        <p:sp>
          <p:nvSpPr>
            <p:cNvPr id="9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a:endParaRPr lang="en-GB" sz="1800" dirty="0"/>
            </a:p>
          </p:txBody>
        </p:sp>
      </p:grpSp>
      <p:cxnSp>
        <p:nvCxnSpPr>
          <p:cNvPr id="49" name="Straight Connector 48"/>
          <p:cNvCxnSpPr/>
          <p:nvPr/>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MSIPCMContentMarking" descr="{&quot;HashCode&quot;:238713050,&quot;Placement&quot;:&quot;Footer&quot;}">
            <a:extLst>
              <a:ext uri="{FF2B5EF4-FFF2-40B4-BE49-F238E27FC236}">
                <a16:creationId xmlns:a16="http://schemas.microsoft.com/office/drawing/2014/main" id="{1C0642F1-B198-4757-8ECB-57A9ADBDA7B5}"/>
              </a:ext>
            </a:extLst>
          </p:cNvPr>
          <p:cNvSpPr txBox="1"/>
          <p:nvPr userDrawn="1"/>
        </p:nvSpPr>
        <p:spPr>
          <a:xfrm>
            <a:off x="4240679" y="6624578"/>
            <a:ext cx="662642" cy="233422"/>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7F7F7F"/>
                </a:solidFill>
                <a:latin typeface="Arial" panose="020B0604020202020204" pitchFamily="34" charset="0"/>
              </a:rPr>
              <a:t>General</a:t>
            </a:r>
            <a:endParaRPr lang="en-GB" sz="900" dirty="0" err="1">
              <a:solidFill>
                <a:srgbClr val="7F7F7F"/>
              </a:solidFill>
              <a:latin typeface="Arial" panose="020B0604020202020204" pitchFamily="34" charset="0"/>
            </a:endParaRPr>
          </a:p>
        </p:txBody>
      </p:sp>
    </p:spTree>
    <p:custDataLst>
      <p:tags r:id="rId6"/>
    </p:custDataLst>
    <p:extLst>
      <p:ext uri="{BB962C8B-B14F-4D97-AF65-F5344CB8AC3E}">
        <p14:creationId xmlns:p14="http://schemas.microsoft.com/office/powerpoint/2010/main" val="3579315212"/>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67" r:id="rId3"/>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userDrawn="1">
          <p15:clr>
            <a:srgbClr val="F26B43"/>
          </p15:clr>
        </p15:guide>
        <p15:guide id="2" pos="2857" userDrawn="1">
          <p15:clr>
            <a:srgbClr val="F26B43"/>
          </p15:clr>
        </p15:guide>
        <p15:guide id="3" pos="408" userDrawn="1">
          <p15:clr>
            <a:srgbClr val="F26B43"/>
          </p15:clr>
        </p15:guide>
        <p15:guide id="4" pos="2993" userDrawn="1">
          <p15:clr>
            <a:srgbClr val="F26B43"/>
          </p15:clr>
        </p15:guide>
        <p15:guide id="5" pos="5443" userDrawn="1">
          <p15:clr>
            <a:srgbClr val="F26B43"/>
          </p15:clr>
        </p15:guide>
        <p15:guide id="6" orient="horz" pos="3770" userDrawn="1">
          <p15:clr>
            <a:srgbClr val="F26B43"/>
          </p15:clr>
        </p15:guide>
        <p15:guide id="9" pos="5556" userDrawn="1">
          <p15:clr>
            <a:srgbClr val="F26B43"/>
          </p15:clr>
        </p15:guide>
        <p15:guide id="10" orient="horz" pos="4020" userDrawn="1">
          <p15:clr>
            <a:srgbClr val="F26B43"/>
          </p15:clr>
        </p15:guide>
        <p15:guide id="11" pos="204" userDrawn="1">
          <p15:clr>
            <a:srgbClr val="F26B43"/>
          </p15:clr>
        </p15:guide>
        <p15:guide id="12" pos="29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8" name="think-cell Folie" r:id="rId13" imgW="399" imgH="399" progId="TCLayout.ActiveDocument.1">
                  <p:embed/>
                </p:oleObj>
              </mc:Choice>
              <mc:Fallback>
                <p:oleObj name="think-cell Folie" r:id="rId13" imgW="399" imgH="399" progId="TCLayout.ActiveDocument.1">
                  <p:embed/>
                  <p:pic>
                    <p:nvPicPr>
                      <p:cNvPr id="85" name="Objekt 84"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 March 2021</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5" name="MSIPCMContentMarking" descr="{&quot;HashCode&quot;:238713050,&quot;Placement&quot;:&quot;Footer&quot;}">
            <a:extLst>
              <a:ext uri="{FF2B5EF4-FFF2-40B4-BE49-F238E27FC236}">
                <a16:creationId xmlns:a16="http://schemas.microsoft.com/office/drawing/2014/main" id="{781D8851-EC51-407D-A0D2-8C9F50646D04}"/>
              </a:ext>
            </a:extLst>
          </p:cNvPr>
          <p:cNvSpPr txBox="1"/>
          <p:nvPr userDrawn="1"/>
        </p:nvSpPr>
        <p:spPr>
          <a:xfrm>
            <a:off x="4240679" y="6624578"/>
            <a:ext cx="662642" cy="233422"/>
          </a:xfrm>
          <a:prstGeom prst="rect">
            <a:avLst/>
          </a:prstGeom>
          <a:noFill/>
        </p:spPr>
        <p:txBody>
          <a:bodyPr vert="horz" wrap="square" lIns="0" tIns="0" rIns="0" bIns="0" rtlCol="0" anchor="ctr" anchorCtr="1">
            <a:spAutoFit/>
          </a:bodyPr>
          <a:lstStyle/>
          <a:p>
            <a:pPr algn="ctr">
              <a:spcBef>
                <a:spcPts val="0"/>
              </a:spcBef>
              <a:spcAft>
                <a:spcPts val="0"/>
              </a:spcAft>
            </a:pPr>
            <a:r>
              <a:rPr lang="fr-FR" sz="900">
                <a:solidFill>
                  <a:srgbClr val="7F7F7F"/>
                </a:solidFill>
                <a:latin typeface="Arial" panose="020B0604020202020204" pitchFamily="34" charset="0"/>
              </a:rPr>
              <a:t>General</a:t>
            </a:r>
            <a:endParaRPr lang="fr-FR" sz="900" dirty="0" err="1">
              <a:solidFill>
                <a:srgbClr val="7F7F7F"/>
              </a:solidFill>
              <a:latin typeface="Arial" panose="020B0604020202020204" pitchFamily="34" charset="0"/>
            </a:endParaRPr>
          </a:p>
        </p:txBody>
      </p:sp>
    </p:spTree>
    <p:custDataLst>
      <p:tags r:id="rId11"/>
    </p:custDataLst>
    <p:extLst>
      <p:ext uri="{BB962C8B-B14F-4D97-AF65-F5344CB8AC3E}">
        <p14:creationId xmlns:p14="http://schemas.microsoft.com/office/powerpoint/2010/main" val="292277136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1">
            <a:extLst>
              <a:ext uri="{FF2B5EF4-FFF2-40B4-BE49-F238E27FC236}">
                <a16:creationId xmlns:a16="http://schemas.microsoft.com/office/drawing/2014/main" id="{37F3842B-2926-4C4F-BC4D-B4A7E5A750D5}"/>
              </a:ext>
            </a:extLst>
          </p:cNvPr>
          <p:cNvGrpSpPr>
            <a:grpSpLocks/>
          </p:cNvGrpSpPr>
          <p:nvPr/>
        </p:nvGrpSpPr>
        <p:grpSpPr bwMode="auto">
          <a:xfrm>
            <a:off x="649288" y="1711168"/>
            <a:ext cx="7991475" cy="4127500"/>
            <a:chOff x="647700" y="1908175"/>
            <a:chExt cx="7991475" cy="3938588"/>
          </a:xfrm>
        </p:grpSpPr>
        <p:sp>
          <p:nvSpPr>
            <p:cNvPr id="71" name="Rechteck 3">
              <a:extLst>
                <a:ext uri="{FF2B5EF4-FFF2-40B4-BE49-F238E27FC236}">
                  <a16:creationId xmlns:a16="http://schemas.microsoft.com/office/drawing/2014/main" id="{AC91BAC3-5058-4312-94EB-A6E32BE681FC}"/>
                </a:ext>
              </a:extLst>
            </p:cNvPr>
            <p:cNvSpPr/>
            <p:nvPr/>
          </p:nvSpPr>
          <p:spPr>
            <a:xfrm>
              <a:off x="647700" y="1908175"/>
              <a:ext cx="3889375" cy="399918"/>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spcBef>
                  <a:spcPts val="300"/>
                </a:spcBef>
                <a:buSzPct val="100000"/>
                <a:defRPr/>
              </a:pPr>
              <a:r>
                <a:rPr lang="de-CH" altLang="fr-FR" sz="1400" b="1" dirty="0">
                  <a:solidFill>
                    <a:srgbClr val="FFFFFF"/>
                  </a:solidFill>
                </a:rPr>
                <a:t>VALUE AND BENEFITS</a:t>
              </a:r>
            </a:p>
          </p:txBody>
        </p:sp>
        <p:sp>
          <p:nvSpPr>
            <p:cNvPr id="72" name="Rechteck 4">
              <a:extLst>
                <a:ext uri="{FF2B5EF4-FFF2-40B4-BE49-F238E27FC236}">
                  <a16:creationId xmlns:a16="http://schemas.microsoft.com/office/drawing/2014/main" id="{D2AB49F1-588F-4DC7-89FE-2BEDE055BE3A}"/>
                </a:ext>
              </a:extLst>
            </p:cNvPr>
            <p:cNvSpPr>
              <a:spLocks/>
            </p:cNvSpPr>
            <p:nvPr/>
          </p:nvSpPr>
          <p:spPr>
            <a:xfrm>
              <a:off x="647700" y="2308093"/>
              <a:ext cx="3889375" cy="353867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lstStyle/>
            <a:p>
              <a:pPr marL="182563" indent="-182563">
                <a:spcBef>
                  <a:spcPct val="45000"/>
                </a:spcBef>
                <a:buClr>
                  <a:srgbClr val="E64B00"/>
                </a:buClr>
                <a:buFont typeface="Wingdings" charset="2"/>
                <a:buChar char="§"/>
                <a:defRPr/>
              </a:pPr>
              <a:endParaRPr lang="en-GB" altLang="x-none" sz="1200" dirty="0">
                <a:solidFill>
                  <a:srgbClr val="000000"/>
                </a:solidFill>
              </a:endParaRPr>
            </a:p>
          </p:txBody>
        </p:sp>
        <p:sp>
          <p:nvSpPr>
            <p:cNvPr id="73" name="Rechteck 11">
              <a:extLst>
                <a:ext uri="{FF2B5EF4-FFF2-40B4-BE49-F238E27FC236}">
                  <a16:creationId xmlns:a16="http://schemas.microsoft.com/office/drawing/2014/main" id="{A1370FE6-5E47-4304-8E1C-AED9042B94B4}"/>
                </a:ext>
              </a:extLst>
            </p:cNvPr>
            <p:cNvSpPr/>
            <p:nvPr/>
          </p:nvSpPr>
          <p:spPr>
            <a:xfrm>
              <a:off x="4749800" y="1908175"/>
              <a:ext cx="3889375" cy="399918"/>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marL="190500" indent="-190500">
                <a:spcBef>
                  <a:spcPts val="300"/>
                </a:spcBef>
                <a:buClr>
                  <a:srgbClr val="E64B00"/>
                </a:buClr>
                <a:defRPr/>
              </a:pPr>
              <a:r>
                <a:rPr lang="de-CH" altLang="fr-FR" sz="1400" b="1" dirty="0">
                  <a:solidFill>
                    <a:srgbClr val="FFFFFF"/>
                  </a:solidFill>
                  <a:ea typeface="Arial" charset="0"/>
                  <a:cs typeface="Arial" charset="0"/>
                </a:rPr>
                <a:t>DESCRIPTION</a:t>
              </a:r>
            </a:p>
          </p:txBody>
        </p:sp>
        <p:sp>
          <p:nvSpPr>
            <p:cNvPr id="74" name="Rechteck 12">
              <a:extLst>
                <a:ext uri="{FF2B5EF4-FFF2-40B4-BE49-F238E27FC236}">
                  <a16:creationId xmlns:a16="http://schemas.microsoft.com/office/drawing/2014/main" id="{3F0473DE-80F7-4CE5-9697-DCEB81422E69}"/>
                </a:ext>
              </a:extLst>
            </p:cNvPr>
            <p:cNvSpPr>
              <a:spLocks/>
            </p:cNvSpPr>
            <p:nvPr/>
          </p:nvSpPr>
          <p:spPr>
            <a:xfrm>
              <a:off x="4749800" y="2305063"/>
              <a:ext cx="3889375" cy="35417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lstStyle/>
            <a:p>
              <a:pPr marL="182563" lvl="1" indent="-182563">
                <a:spcBef>
                  <a:spcPts val="300"/>
                </a:spcBef>
                <a:buClr>
                  <a:srgbClr val="E64B00"/>
                </a:buClr>
                <a:buSzPct val="100000"/>
                <a:buFont typeface="Wingdings" charset="2"/>
                <a:buChar char="§"/>
                <a:tabLst>
                  <a:tab pos="2974975" algn="l"/>
                  <a:tab pos="3151188" algn="l"/>
                </a:tabLst>
                <a:defRPr/>
              </a:pPr>
              <a:endParaRPr lang="fr-FR" altLang="x-none" sz="1200" dirty="0">
                <a:solidFill>
                  <a:srgbClr val="000000"/>
                </a:solidFill>
                <a:ea typeface="MS PGothic" charset="-128"/>
              </a:endParaRPr>
            </a:p>
          </p:txBody>
        </p:sp>
      </p:grpSp>
      <p:graphicFrame>
        <p:nvGraphicFramePr>
          <p:cNvPr id="19458" name="Objekt 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96" name="think-cell Folie" r:id="rId4" imgW="360" imgH="360" progId="TCLayout.ActiveDocument.1">
                  <p:embed/>
                </p:oleObj>
              </mc:Choice>
              <mc:Fallback>
                <p:oleObj name="think-cell Folie" r:id="rId4" imgW="360" imgH="360" progId="TCLayout.ActiveDocument.1">
                  <p:embed/>
                  <p:pic>
                    <p:nvPicPr>
                      <p:cNvPr id="19458" name="Objek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76" name="Title 1"/>
          <p:cNvSpPr>
            <a:spLocks noGrp="1"/>
          </p:cNvSpPr>
          <p:nvPr>
            <p:ph type="title"/>
          </p:nvPr>
        </p:nvSpPr>
        <p:spPr>
          <a:xfrm>
            <a:off x="647700" y="334800"/>
            <a:ext cx="7993063" cy="923330"/>
          </a:xfrm>
        </p:spPr>
        <p:txBody>
          <a:bodyPr/>
          <a:lstStyle/>
          <a:p>
            <a:r>
              <a:rPr lang="fr-FR" altLang="fr-FR" dirty="0" err="1"/>
              <a:t>Reduce</a:t>
            </a:r>
            <a:r>
              <a:rPr lang="fr-FR" altLang="fr-FR" dirty="0"/>
              <a:t> </a:t>
            </a:r>
            <a:r>
              <a:rPr lang="fr-FR" altLang="fr-FR" dirty="0" err="1"/>
              <a:t>your</a:t>
            </a:r>
            <a:r>
              <a:rPr lang="fr-FR" altLang="fr-FR" dirty="0"/>
              <a:t> maintenance </a:t>
            </a:r>
            <a:r>
              <a:rPr lang="fr-FR" altLang="fr-FR" dirty="0" err="1"/>
              <a:t>cost</a:t>
            </a:r>
            <a:r>
              <a:rPr lang="fr-FR" altLang="fr-FR" dirty="0"/>
              <a:t> and </a:t>
            </a:r>
            <a:r>
              <a:rPr lang="fr-FR" altLang="fr-FR" dirty="0" err="1"/>
              <a:t>secure</a:t>
            </a:r>
            <a:r>
              <a:rPr lang="fr-FR" altLang="fr-FR" dirty="0"/>
              <a:t> </a:t>
            </a:r>
            <a:r>
              <a:rPr lang="fr-FR" altLang="fr-FR" dirty="0" err="1"/>
              <a:t>equipment</a:t>
            </a:r>
            <a:r>
              <a:rPr lang="fr-FR" altLang="fr-FR" dirty="0"/>
              <a:t> </a:t>
            </a:r>
            <a:r>
              <a:rPr lang="fr-FR" altLang="fr-FR" dirty="0" err="1"/>
              <a:t>efficiency</a:t>
            </a:r>
            <a:endParaRPr lang="fr-FR" altLang="fr-FR" dirty="0"/>
          </a:p>
        </p:txBody>
      </p:sp>
      <p:sp>
        <p:nvSpPr>
          <p:cNvPr id="19477" name="Text Placeholder 2"/>
          <p:cNvSpPr>
            <a:spLocks noGrp="1"/>
          </p:cNvSpPr>
          <p:nvPr>
            <p:ph type="body" sz="quarter" idx="4294967295"/>
          </p:nvPr>
        </p:nvSpPr>
        <p:spPr>
          <a:xfrm>
            <a:off x="671499" y="1393850"/>
            <a:ext cx="7997825" cy="307975"/>
          </a:xfrm>
        </p:spPr>
        <p:txBody>
          <a:bodyPr/>
          <a:lstStyle/>
          <a:p>
            <a:r>
              <a:rPr lang="en-US" dirty="0"/>
              <a:t>New lower Manifold</a:t>
            </a:r>
            <a:endParaRPr lang="fr-FR" altLang="fr-FR" dirty="0"/>
          </a:p>
        </p:txBody>
      </p:sp>
      <p:sp>
        <p:nvSpPr>
          <p:cNvPr id="19478" name="Text Placeholder 2"/>
          <p:cNvSpPr txBox="1">
            <a:spLocks/>
          </p:cNvSpPr>
          <p:nvPr/>
        </p:nvSpPr>
        <p:spPr bwMode="auto">
          <a:xfrm>
            <a:off x="647700" y="5901302"/>
            <a:ext cx="7978775" cy="41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defRPr sz="2000">
                <a:solidFill>
                  <a:schemeClr val="tx1"/>
                </a:solidFill>
                <a:latin typeface="Arial" panose="020B0604020202020204" pitchFamily="34" charset="0"/>
              </a:defRPr>
            </a:lvl1pPr>
            <a:lvl2pPr marL="182563" indent="-182563">
              <a:spcBef>
                <a:spcPts val="1200"/>
              </a:spcBef>
              <a:buClr>
                <a:srgbClr val="E64B00"/>
              </a:buClr>
              <a:buFont typeface="Wingdings" panose="05000000000000000000" pitchFamily="2" charset="2"/>
              <a:buChar char="§"/>
              <a:defRPr>
                <a:solidFill>
                  <a:schemeClr val="tx1"/>
                </a:solidFill>
                <a:latin typeface="Arial" panose="020B0604020202020204" pitchFamily="34" charset="0"/>
              </a:defRPr>
            </a:lvl2pPr>
            <a:lvl3pPr marL="357188" indent="-174625">
              <a:buClr>
                <a:srgbClr val="E64B00"/>
              </a:buClr>
              <a:buFont typeface="Wingdings" panose="05000000000000000000" pitchFamily="2" charset="2"/>
              <a:buChar char="§"/>
              <a:defRPr sz="1600">
                <a:solidFill>
                  <a:schemeClr val="tx1"/>
                </a:solidFill>
                <a:latin typeface="Arial" panose="020B0604020202020204" pitchFamily="34" charset="0"/>
              </a:defRPr>
            </a:lvl3pPr>
            <a:lvl4pPr marL="539750" indent="-182563">
              <a:buFont typeface="Wingdings" panose="05000000000000000000" pitchFamily="2" charset="2"/>
              <a:buChar char="§"/>
              <a:defRPr sz="1600">
                <a:solidFill>
                  <a:schemeClr val="tx1"/>
                </a:solidFill>
                <a:latin typeface="Arial" panose="020B0604020202020204" pitchFamily="34" charset="0"/>
              </a:defRPr>
            </a:lvl4pPr>
            <a:lvl5pPr marL="714375" indent="-174625">
              <a:buFont typeface="Wingdings" panose="05000000000000000000" pitchFamily="2" charset="2"/>
              <a:buChar char="§"/>
              <a:defRPr sz="1600">
                <a:solidFill>
                  <a:schemeClr val="tx1"/>
                </a:solidFill>
                <a:latin typeface="Arial" panose="020B0604020202020204" pitchFamily="34" charset="0"/>
              </a:defRPr>
            </a:lvl5pPr>
            <a:lvl6pPr marL="1171575" indent="-174625" eaLnBrk="0" fontAlgn="base" hangingPunct="0">
              <a:spcBef>
                <a:spcPct val="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1628775" indent="-174625" eaLnBrk="0" fontAlgn="base" hangingPunct="0">
              <a:spcBef>
                <a:spcPct val="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2085975" indent="-174625" eaLnBrk="0" fontAlgn="base" hangingPunct="0">
              <a:spcBef>
                <a:spcPct val="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2543175" indent="-174625" eaLnBrk="0" fontAlgn="base" hangingPunct="0">
              <a:spcBef>
                <a:spcPct val="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lvl="0" fontAlgn="base">
              <a:spcAft>
                <a:spcPct val="0"/>
              </a:spcAft>
              <a:defRPr/>
            </a:pPr>
            <a:r>
              <a:rPr lang="en-GB" altLang="fr-FR" sz="800" dirty="0">
                <a:solidFill>
                  <a:srgbClr val="000000"/>
                </a:solidFill>
              </a:rPr>
              <a:t>Value: Maintenance, </a:t>
            </a:r>
            <a:r>
              <a:rPr lang="fr-FR" altLang="fr-FR" sz="800" dirty="0" err="1"/>
              <a:t>Efficiency</a:t>
            </a:r>
            <a:endParaRPr lang="en-GB" altLang="fr-FR" sz="800" dirty="0">
              <a:solidFill>
                <a:srgbClr val="000000"/>
              </a:solidFill>
            </a:endParaRPr>
          </a:p>
          <a:p>
            <a:pPr lvl="0" fontAlgn="base">
              <a:spcAft>
                <a:spcPct val="0"/>
              </a:spcAft>
              <a:defRPr/>
            </a:pPr>
            <a:r>
              <a:rPr kumimoji="0" lang="en-GB" altLang="fr-FR"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Equipment: </a:t>
            </a:r>
            <a:r>
              <a:rPr lang="en-US" altLang="it-IT" sz="800" kern="0" dirty="0">
                <a:solidFill>
                  <a:srgbClr val="000000"/>
                </a:solidFill>
                <a:ea typeface="ＭＳ Ｐゴシック"/>
              </a:rPr>
              <a:t>SRMB (SF300), Eurotronica FM-C RVE, Starcans HS RSC, Starcans FM RSE, Eurostar HS REP/REV, Eurostar RPN/RPS/RPT </a:t>
            </a:r>
          </a:p>
          <a:p>
            <a:pPr lvl="0" fontAlgn="base">
              <a:spcAft>
                <a:spcPct val="0"/>
              </a:spcAft>
              <a:defRPr/>
            </a:pPr>
            <a:r>
              <a:rPr kumimoji="0" lang="en-GB" altLang="fr-FR"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Catalogue code: HS126</a:t>
            </a:r>
          </a:p>
        </p:txBody>
      </p:sp>
      <p:sp>
        <p:nvSpPr>
          <p:cNvPr id="19479" name="BainBulletsConfiguration" hidden="1"/>
          <p:cNvSpPr txBox="1">
            <a:spLocks noChangeArrowheads="1"/>
          </p:cNvSpPr>
          <p:nvPr/>
        </p:nvSpPr>
        <p:spPr bwMode="auto">
          <a:xfrm>
            <a:off x="12700" y="12700"/>
            <a:ext cx="0" cy="1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E64B00"/>
              </a:buClr>
              <a:buSzTx/>
              <a:buFontTx/>
              <a:buNone/>
              <a:tabLst/>
              <a:defRPr/>
            </a:pPr>
            <a:endParaRPr kumimoji="0" lang="en-US" altLang="fr-FR" sz="1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 name="Rectangle 6"/>
          <p:cNvSpPr/>
          <p:nvPr/>
        </p:nvSpPr>
        <p:spPr>
          <a:xfrm>
            <a:off x="647700" y="2164232"/>
            <a:ext cx="3890963" cy="1246101"/>
          </a:xfrm>
          <a:prstGeom prst="rect">
            <a:avLst/>
          </a:prstGeom>
        </p:spPr>
        <p:txBody>
          <a:bodyPr wrap="square" lIns="72000" tIns="36000" rIns="72000" bIns="36000">
            <a:spAutoFit/>
          </a:bodyPr>
          <a:lstStyle/>
          <a:p>
            <a:pPr marL="182563" lvl="0" indent="-182563" eaLnBrk="0" hangingPunct="0">
              <a:spcBef>
                <a:spcPct val="45000"/>
              </a:spcBef>
              <a:buClr>
                <a:srgbClr val="E64B00"/>
              </a:buClr>
              <a:buFont typeface="Wingdings" pitchFamily="2" charset="2"/>
              <a:buChar char="§"/>
              <a:defRPr/>
            </a:pPr>
            <a:r>
              <a:rPr lang="en-US" sz="1100" dirty="0">
                <a:solidFill>
                  <a:srgbClr val="000000"/>
                </a:solidFill>
              </a:rPr>
              <a:t>Seal durability of 6000h instead of 3000h currently </a:t>
            </a:r>
          </a:p>
          <a:p>
            <a:pPr marL="182563" lvl="0" indent="-182563" eaLnBrk="0" hangingPunct="0">
              <a:spcBef>
                <a:spcPct val="45000"/>
              </a:spcBef>
              <a:buClr>
                <a:srgbClr val="E64B00"/>
              </a:buClr>
              <a:buFont typeface="Wingdings" pitchFamily="2" charset="2"/>
              <a:buChar char="§"/>
              <a:defRPr/>
            </a:pPr>
            <a:r>
              <a:rPr lang="en-US" sz="1100" dirty="0">
                <a:solidFill>
                  <a:srgbClr val="000000"/>
                </a:solidFill>
              </a:rPr>
              <a:t>Reduced product seal wear</a:t>
            </a:r>
          </a:p>
          <a:p>
            <a:pPr marL="182563" lvl="0" indent="-182563" eaLnBrk="0" hangingPunct="0">
              <a:spcBef>
                <a:spcPct val="45000"/>
              </a:spcBef>
              <a:buClr>
                <a:srgbClr val="E64B00"/>
              </a:buClr>
              <a:buFont typeface="Wingdings" pitchFamily="2" charset="2"/>
              <a:buChar char="§"/>
              <a:defRPr/>
            </a:pPr>
            <a:r>
              <a:rPr lang="en-US" sz="1100" dirty="0">
                <a:solidFill>
                  <a:srgbClr val="000000"/>
                </a:solidFill>
              </a:rPr>
              <a:t>Increased efficiency by reducing maintenance stops</a:t>
            </a:r>
          </a:p>
          <a:p>
            <a:pPr marL="182563" indent="-182563" eaLnBrk="0" hangingPunct="0">
              <a:spcBef>
                <a:spcPct val="45000"/>
              </a:spcBef>
              <a:buClr>
                <a:srgbClr val="E64B00"/>
              </a:buClr>
              <a:buFont typeface="Wingdings" pitchFamily="2" charset="2"/>
              <a:buChar char="§"/>
              <a:defRPr/>
            </a:pPr>
            <a:r>
              <a:rPr lang="en-US" sz="1100" dirty="0">
                <a:solidFill>
                  <a:srgbClr val="000000"/>
                </a:solidFill>
              </a:rPr>
              <a:t>Secure product quality</a:t>
            </a:r>
          </a:p>
          <a:p>
            <a:pPr marL="182563" lvl="0" indent="-182563" eaLnBrk="0" hangingPunct="0">
              <a:spcBef>
                <a:spcPct val="45000"/>
              </a:spcBef>
              <a:buClr>
                <a:srgbClr val="E64B00"/>
              </a:buClr>
              <a:buFont typeface="Wingdings" pitchFamily="2" charset="2"/>
              <a:buChar char="§"/>
              <a:defRPr/>
            </a:pPr>
            <a:endParaRPr lang="en-US" sz="1200" dirty="0">
              <a:solidFill>
                <a:srgbClr val="000000"/>
              </a:solidFill>
            </a:endParaRPr>
          </a:p>
        </p:txBody>
      </p:sp>
      <p:sp>
        <p:nvSpPr>
          <p:cNvPr id="9" name="Rectangle 8">
            <a:extLst>
              <a:ext uri="{FF2B5EF4-FFF2-40B4-BE49-F238E27FC236}">
                <a16:creationId xmlns:a16="http://schemas.microsoft.com/office/drawing/2014/main" id="{CF44C1F8-6FC3-4515-B08E-1A90733BAFE7}"/>
              </a:ext>
            </a:extLst>
          </p:cNvPr>
          <p:cNvSpPr/>
          <p:nvPr/>
        </p:nvSpPr>
        <p:spPr>
          <a:xfrm>
            <a:off x="4784331" y="2139611"/>
            <a:ext cx="3823487" cy="1748547"/>
          </a:xfrm>
          <a:prstGeom prst="rect">
            <a:avLst/>
          </a:prstGeom>
        </p:spPr>
        <p:txBody>
          <a:bodyPr wrap="square" lIns="72000" tIns="36000" rIns="72000" bIns="36000">
            <a:spAutoFit/>
          </a:bodyPr>
          <a:lstStyle/>
          <a:p>
            <a:pPr marL="182563" indent="-182563" algn="just" eaLnBrk="0" hangingPunct="0">
              <a:spcBef>
                <a:spcPct val="45000"/>
              </a:spcBef>
              <a:buClr>
                <a:srgbClr val="E64B00"/>
              </a:buClr>
              <a:buFont typeface="Wingdings" pitchFamily="2" charset="2"/>
              <a:buChar char="§"/>
              <a:defRPr/>
            </a:pPr>
            <a:r>
              <a:rPr lang="en-US" altLang="it-IT" sz="1100" dirty="0"/>
              <a:t>The new design of the lower manifold allows a reduction in the maintenance time interval and less machine downtime; the gaskets durability  is increased.</a:t>
            </a:r>
          </a:p>
          <a:p>
            <a:pPr marL="182563" indent="-182563" algn="just" eaLnBrk="0" hangingPunct="0">
              <a:spcBef>
                <a:spcPct val="45000"/>
              </a:spcBef>
              <a:buClr>
                <a:srgbClr val="E64B00"/>
              </a:buClr>
              <a:buFont typeface="Wingdings" pitchFamily="2" charset="2"/>
              <a:buChar char="§"/>
              <a:defRPr/>
            </a:pPr>
            <a:r>
              <a:rPr lang="en-US" altLang="it-IT" sz="1100" dirty="0"/>
              <a:t>Less components to be replaced during the maintenance intervention</a:t>
            </a:r>
          </a:p>
          <a:p>
            <a:pPr marL="182563" indent="-182563" algn="just" eaLnBrk="0" hangingPunct="0">
              <a:spcBef>
                <a:spcPct val="45000"/>
              </a:spcBef>
              <a:buClr>
                <a:srgbClr val="E64B00"/>
              </a:buClr>
              <a:buFont typeface="Wingdings" pitchFamily="2" charset="2"/>
              <a:buChar char="§"/>
              <a:defRPr/>
            </a:pPr>
            <a:r>
              <a:rPr lang="en-US" altLang="it-IT" sz="1100" dirty="0"/>
              <a:t>To reduce the forces working on the manifold rotary union, an additional support unit has been defined to unload the weight of the full piping. To be checked the dismantling tools available in the customer plant.</a:t>
            </a:r>
            <a:endParaRPr lang="en-US" sz="1100" dirty="0">
              <a:solidFill>
                <a:srgbClr val="000000"/>
              </a:solidFill>
            </a:endParaRPr>
          </a:p>
        </p:txBody>
      </p:sp>
      <p:pic>
        <p:nvPicPr>
          <p:cNvPr id="63" name="Immagine 4">
            <a:extLst>
              <a:ext uri="{FF2B5EF4-FFF2-40B4-BE49-F238E27FC236}">
                <a16:creationId xmlns:a16="http://schemas.microsoft.com/office/drawing/2014/main" id="{0D6B4467-AF90-49AD-9FB5-5D26190BA6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18211" t="3346" r="2654" b="1187"/>
          <a:stretch>
            <a:fillRect/>
          </a:stretch>
        </p:blipFill>
        <p:spPr bwMode="auto">
          <a:xfrm>
            <a:off x="5796074" y="4304082"/>
            <a:ext cx="1800000" cy="122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2539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ewSidel_Template_4x3_with add layouts">
  <a:themeElements>
    <a:clrScheme name="Sidel_color">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DE-modele" id="{16C6E12C-1E21-48B3-BC3B-A4C11BF45D07}" vid="{56CFF798-9613-40F9-8F33-2A66BF195C2C}"/>
    </a:ext>
  </a:extLst>
</a:theme>
</file>

<file path=ppt/theme/theme2.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3.xml><?xml version="1.0" encoding="utf-8"?>
<a:theme xmlns:a="http://schemas.openxmlformats.org/drawingml/2006/main" name="Larissa">
  <a:themeElements>
    <a:clrScheme name="Sidel_color">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Sidel_color">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3128</TotalTime>
  <Words>149</Words>
  <Application>Microsoft Office PowerPoint</Application>
  <PresentationFormat>On-screen Show (4:3)</PresentationFormat>
  <Paragraphs>14</Paragraphs>
  <Slides>1</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8" baseType="lpstr">
      <vt:lpstr>MS PGothic</vt:lpstr>
      <vt:lpstr>MS PGothic</vt:lpstr>
      <vt:lpstr>Arial</vt:lpstr>
      <vt:lpstr>Wingdings</vt:lpstr>
      <vt:lpstr>NewSidel_Template_4x3_with add layouts</vt:lpstr>
      <vt:lpstr>LIOMT</vt:lpstr>
      <vt:lpstr>think-cell Folie</vt:lpstr>
      <vt:lpstr>Reduce your maintenance cost and secure equipment efficiency</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an example  of a presentation title</dc:title>
  <dc:creator>FERROZZI, MARCELLO</dc:creator>
  <cp:lastModifiedBy>Sorega, Dan</cp:lastModifiedBy>
  <cp:revision>54</cp:revision>
  <dcterms:created xsi:type="dcterms:W3CDTF">2018-02-10T17:04:39Z</dcterms:created>
  <dcterms:modified xsi:type="dcterms:W3CDTF">2021-03-05T16:20:11Z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1F47552F-2D7C-4099-8EF3-419AFDBA81FA</vt:lpwstr>
  </property>
  <property fmtid="{D5CDD505-2E9C-101B-9397-08002B2CF9AE}" pid="3" name="ArticulatePath">
    <vt:lpwstr>Sidel_Template_4x3_opt</vt:lpwstr>
  </property>
  <property fmtid="{D5CDD505-2E9C-101B-9397-08002B2CF9AE}" pid="4" name="MSIP_Label_94480757-a570-4f64-84e7-c5b3ffe9d573_Enabled">
    <vt:lpwstr>True</vt:lpwstr>
  </property>
  <property fmtid="{D5CDD505-2E9C-101B-9397-08002B2CF9AE}" pid="5" name="MSIP_Label_94480757-a570-4f64-84e7-c5b3ffe9d573_SiteId">
    <vt:lpwstr>2390cbd1-e663-4321-bc93-ba298637ce52</vt:lpwstr>
  </property>
  <property fmtid="{D5CDD505-2E9C-101B-9397-08002B2CF9AE}" pid="6" name="MSIP_Label_94480757-a570-4f64-84e7-c5b3ffe9d573_Owner">
    <vt:lpwstr>254545@sidel.com</vt:lpwstr>
  </property>
  <property fmtid="{D5CDD505-2E9C-101B-9397-08002B2CF9AE}" pid="7" name="MSIP_Label_94480757-a570-4f64-84e7-c5b3ffe9d573_SetDate">
    <vt:lpwstr>2019-12-17T17:48:52.9866123Z</vt:lpwstr>
  </property>
  <property fmtid="{D5CDD505-2E9C-101B-9397-08002B2CF9AE}" pid="8" name="MSIP_Label_94480757-a570-4f64-84e7-c5b3ffe9d573_Name">
    <vt:lpwstr>General</vt:lpwstr>
  </property>
  <property fmtid="{D5CDD505-2E9C-101B-9397-08002B2CF9AE}" pid="9" name="MSIP_Label_94480757-a570-4f64-84e7-c5b3ffe9d573_Application">
    <vt:lpwstr>Microsoft Azure Information Protection</vt:lpwstr>
  </property>
  <property fmtid="{D5CDD505-2E9C-101B-9397-08002B2CF9AE}" pid="10" name="MSIP_Label_94480757-a570-4f64-84e7-c5b3ffe9d573_Extended_MSFT_Method">
    <vt:lpwstr>Automatic</vt:lpwstr>
  </property>
  <property fmtid="{D5CDD505-2E9C-101B-9397-08002B2CF9AE}" pid="11" name="MSIP_Label_e35bb0a3-90cf-41a8-939e-500b35438edf_Enabled">
    <vt:lpwstr>True</vt:lpwstr>
  </property>
  <property fmtid="{D5CDD505-2E9C-101B-9397-08002B2CF9AE}" pid="12" name="MSIP_Label_e35bb0a3-90cf-41a8-939e-500b35438edf_SiteId">
    <vt:lpwstr>2390cbd1-e663-4321-bc93-ba298637ce52</vt:lpwstr>
  </property>
  <property fmtid="{D5CDD505-2E9C-101B-9397-08002B2CF9AE}" pid="13" name="MSIP_Label_e35bb0a3-90cf-41a8-939e-500b35438edf_Owner">
    <vt:lpwstr>107200@sidel.com</vt:lpwstr>
  </property>
  <property fmtid="{D5CDD505-2E9C-101B-9397-08002B2CF9AE}" pid="14" name="MSIP_Label_e35bb0a3-90cf-41a8-939e-500b35438edf_SetDate">
    <vt:lpwstr>2017-09-26T14:43:53.5499116+02:00</vt:lpwstr>
  </property>
  <property fmtid="{D5CDD505-2E9C-101B-9397-08002B2CF9AE}" pid="15" name="MSIP_Label_e35bb0a3-90cf-41a8-939e-500b35438edf_Name">
    <vt:lpwstr>Sidel-Confidential</vt:lpwstr>
  </property>
  <property fmtid="{D5CDD505-2E9C-101B-9397-08002B2CF9AE}" pid="16" name="MSIP_Label_e35bb0a3-90cf-41a8-939e-500b35438edf_Application">
    <vt:lpwstr>Microsoft Azure Information Protection</vt:lpwstr>
  </property>
  <property fmtid="{D5CDD505-2E9C-101B-9397-08002B2CF9AE}" pid="17" name="MSIP_Label_e35bb0a3-90cf-41a8-939e-500b35438edf_Extended_MSFT_Method">
    <vt:lpwstr>Automatic</vt:lpwstr>
  </property>
  <property fmtid="{D5CDD505-2E9C-101B-9397-08002B2CF9AE}" pid="18" name="MSIP_Label_06263584-a2fa-494a-b6ac-a3eeadb86bd0_Enabled">
    <vt:lpwstr>True</vt:lpwstr>
  </property>
  <property fmtid="{D5CDD505-2E9C-101B-9397-08002B2CF9AE}" pid="19" name="MSIP_Label_06263584-a2fa-494a-b6ac-a3eeadb86bd0_SiteId">
    <vt:lpwstr>2390cbd1-e663-4321-bc93-ba298637ce52</vt:lpwstr>
  </property>
  <property fmtid="{D5CDD505-2E9C-101B-9397-08002B2CF9AE}" pid="20" name="MSIP_Label_06263584-a2fa-494a-b6ac-a3eeadb86bd0_Owner">
    <vt:lpwstr>107200@sidel.com</vt:lpwstr>
  </property>
  <property fmtid="{D5CDD505-2E9C-101B-9397-08002B2CF9AE}" pid="21" name="MSIP_Label_06263584-a2fa-494a-b6ac-a3eeadb86bd0_SetDate">
    <vt:lpwstr>2017-09-26T14:43:53.5499116+02:00</vt:lpwstr>
  </property>
  <property fmtid="{D5CDD505-2E9C-101B-9397-08002B2CF9AE}" pid="22" name="MSIP_Label_06263584-a2fa-494a-b6ac-a3eeadb86bd0_Name">
    <vt:lpwstr>Internal</vt:lpwstr>
  </property>
  <property fmtid="{D5CDD505-2E9C-101B-9397-08002B2CF9AE}" pid="23" name="MSIP_Label_06263584-a2fa-494a-b6ac-a3eeadb86bd0_Application">
    <vt:lpwstr>Microsoft Azure Information Protection</vt:lpwstr>
  </property>
  <property fmtid="{D5CDD505-2E9C-101B-9397-08002B2CF9AE}" pid="24" name="MSIP_Label_06263584-a2fa-494a-b6ac-a3eeadb86bd0_Extended_MSFT_Method">
    <vt:lpwstr>Automatic</vt:lpwstr>
  </property>
  <property fmtid="{D5CDD505-2E9C-101B-9397-08002B2CF9AE}" pid="25" name="Sensitivity">
    <vt:lpwstr>General Sidel-Confidential Internal</vt:lpwstr>
  </property>
</Properties>
</file>