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4"/>
  </p:notesMasterIdLst>
  <p:handoutMasterIdLst>
    <p:handoutMasterId r:id="rId5"/>
  </p:handoutMasterIdLst>
  <p:sldIdLst>
    <p:sldId id="1203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05/03/2021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744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18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6625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3608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267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73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102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61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think-cell Folie" r:id="rId8" imgW="399" imgH="399" progId="TCLayout.ActiveDocument.1">
                  <p:embed/>
                </p:oleObj>
              </mc:Choice>
              <mc:Fallback>
                <p:oleObj name="think-cell Folie" r:id="rId8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494546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HS126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New Manifold up to 6000 h for SF300 Fillers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March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March 2021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81D8851-EC51-407D-A0D2-8C9F50646D0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92277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">
            <a:extLst>
              <a:ext uri="{FF2B5EF4-FFF2-40B4-BE49-F238E27FC236}">
                <a16:creationId xmlns:a16="http://schemas.microsoft.com/office/drawing/2014/main" id="{21E05028-C747-4425-9049-65E2B2CFDFDA}"/>
              </a:ext>
            </a:extLst>
          </p:cNvPr>
          <p:cNvGrpSpPr>
            <a:grpSpLocks/>
          </p:cNvGrpSpPr>
          <p:nvPr/>
        </p:nvGrpSpPr>
        <p:grpSpPr bwMode="auto">
          <a:xfrm>
            <a:off x="666283" y="1701825"/>
            <a:ext cx="7991475" cy="4127500"/>
            <a:chOff x="647700" y="1908175"/>
            <a:chExt cx="7991475" cy="3938588"/>
          </a:xfrm>
        </p:grpSpPr>
        <p:sp>
          <p:nvSpPr>
            <p:cNvPr id="19" name="Rechteck 3">
              <a:extLst>
                <a:ext uri="{FF2B5EF4-FFF2-40B4-BE49-F238E27FC236}">
                  <a16:creationId xmlns:a16="http://schemas.microsoft.com/office/drawing/2014/main" id="{00978DAE-854B-4863-AC72-FD2E9362DA0C}"/>
                </a:ext>
              </a:extLst>
            </p:cNvPr>
            <p:cNvSpPr/>
            <p:nvPr/>
          </p:nvSpPr>
          <p:spPr>
            <a:xfrm>
              <a:off x="6477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fr-FR" sz="1400" b="1" dirty="0">
                  <a:solidFill>
                    <a:srgbClr val="FFFFFF"/>
                  </a:solidFill>
                  <a:ea typeface="MS PGothic" pitchFamily="34" charset="-128"/>
                </a:rPr>
                <a:t>VALEUR ET AVANTAGES</a:t>
              </a:r>
            </a:p>
          </p:txBody>
        </p:sp>
        <p:sp>
          <p:nvSpPr>
            <p:cNvPr id="20" name="Rechteck 4">
              <a:extLst>
                <a:ext uri="{FF2B5EF4-FFF2-40B4-BE49-F238E27FC236}">
                  <a16:creationId xmlns:a16="http://schemas.microsoft.com/office/drawing/2014/main" id="{510F5D6B-63D9-4362-9357-ADF08F44583E}"/>
                </a:ext>
              </a:extLst>
            </p:cNvPr>
            <p:cNvSpPr>
              <a:spLocks/>
            </p:cNvSpPr>
            <p:nvPr/>
          </p:nvSpPr>
          <p:spPr>
            <a:xfrm>
              <a:off x="647700" y="2308093"/>
              <a:ext cx="3889375" cy="35386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indent="-182563">
                <a:spcBef>
                  <a:spcPct val="45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GB" altLang="x-none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hteck 11">
              <a:extLst>
                <a:ext uri="{FF2B5EF4-FFF2-40B4-BE49-F238E27FC236}">
                  <a16:creationId xmlns:a16="http://schemas.microsoft.com/office/drawing/2014/main" id="{0F270003-6885-4132-9DEA-14268AE8B182}"/>
                </a:ext>
              </a:extLst>
            </p:cNvPr>
            <p:cNvSpPr/>
            <p:nvPr/>
          </p:nvSpPr>
          <p:spPr>
            <a:xfrm>
              <a:off x="4749800" y="1908175"/>
              <a:ext cx="3889375" cy="39991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fr-FR" sz="14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DESCRIPTION</a:t>
              </a:r>
            </a:p>
          </p:txBody>
        </p:sp>
        <p:sp>
          <p:nvSpPr>
            <p:cNvPr id="22" name="Rechteck 12">
              <a:extLst>
                <a:ext uri="{FF2B5EF4-FFF2-40B4-BE49-F238E27FC236}">
                  <a16:creationId xmlns:a16="http://schemas.microsoft.com/office/drawing/2014/main" id="{56B29423-F5DA-452E-A85C-73804D6A2741}"/>
                </a:ext>
              </a:extLst>
            </p:cNvPr>
            <p:cNvSpPr>
              <a:spLocks/>
            </p:cNvSpPr>
            <p:nvPr/>
          </p:nvSpPr>
          <p:spPr>
            <a:xfrm>
              <a:off x="4749800" y="2305063"/>
              <a:ext cx="3889375" cy="3541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182563" lvl="1" indent="-182563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charset="2"/>
                <a:buChar char="§"/>
                <a:tabLst>
                  <a:tab pos="2974975" algn="l"/>
                  <a:tab pos="3151188" algn="l"/>
                </a:tabLst>
                <a:defRPr/>
              </a:pPr>
              <a:endParaRPr lang="fr-FR" altLang="x-none" sz="1200" dirty="0">
                <a:solidFill>
                  <a:srgbClr val="000000"/>
                </a:solidFill>
                <a:ea typeface="MS PGothic" charset="-128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fr-FR" dirty="0"/>
              <a:t>Réduisez les coûts de maintenance et garantissez le rendement des équipements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499" y="1393850"/>
            <a:ext cx="7997825" cy="307975"/>
          </a:xfrm>
        </p:spPr>
        <p:txBody>
          <a:bodyPr/>
          <a:lstStyle/>
          <a:p>
            <a:r>
              <a:rPr lang="en-US" dirty="0"/>
              <a:t>Nouveau </a:t>
            </a:r>
            <a:r>
              <a:rPr lang="en-US" dirty="0" err="1"/>
              <a:t>collecteur</a:t>
            </a:r>
            <a:r>
              <a:rPr lang="en-US" dirty="0"/>
              <a:t> </a:t>
            </a:r>
            <a:r>
              <a:rPr lang="en-US" dirty="0" err="1"/>
              <a:t>inférieur</a:t>
            </a:r>
            <a:endParaRPr lang="fr-FR" altLang="fr-FR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164232"/>
            <a:ext cx="3890963" cy="1098753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Durée de vie du joint de 6000h au lieu de 3000h actuellement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Réduction de l'usure des joints de produit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Efficacité accrue en réduisant les arrêts de maintenance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Assure la qualité du produit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84331" y="2139611"/>
            <a:ext cx="3823487" cy="199553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marL="182563" indent="-182563" algn="just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La nouvelle conception du collecteur inférieur permet de réduire l'intervalle de temps de maintenance et de réduire les temps d'arrêt de la machine; la durabilité des joints est augmentée.</a:t>
            </a:r>
          </a:p>
          <a:p>
            <a:pPr marL="182563" indent="-182563" algn="just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Moins de composants à remplacer lors de l'intervention de maintenance</a:t>
            </a:r>
          </a:p>
          <a:p>
            <a:pPr marL="182563" indent="-182563" algn="just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fr-FR" sz="1050" dirty="0">
                <a:solidFill>
                  <a:srgbClr val="000000"/>
                </a:solidFill>
              </a:rPr>
              <a:t>Pour réduire les forces travaillant sur le raccord tournant du collecteur, une unité de support supplémentaire a été définie pour décharger le poids de la tuyauterie complète. A vérifier les outils de démontage disponibles dans l'usine client.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63" name="Immagine 4">
            <a:extLst>
              <a:ext uri="{FF2B5EF4-FFF2-40B4-BE49-F238E27FC236}">
                <a16:creationId xmlns:a16="http://schemas.microsoft.com/office/drawing/2014/main" id="{0D6B4467-AF90-49AD-9FB5-5D26190B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3346" r="2654" b="1187"/>
          <a:stretch>
            <a:fillRect/>
          </a:stretch>
        </p:blipFill>
        <p:spPr bwMode="auto">
          <a:xfrm>
            <a:off x="5796074" y="4399646"/>
            <a:ext cx="1800000" cy="12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1D4F1B-6619-4181-B702-E15A9DE6CEE2}"/>
              </a:ext>
            </a:extLst>
          </p:cNvPr>
          <p:cNvSpPr txBox="1">
            <a:spLocks/>
          </p:cNvSpPr>
          <p:nvPr/>
        </p:nvSpPr>
        <p:spPr bwMode="auto">
          <a:xfrm>
            <a:off x="654843" y="5873156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Valeur : Maintenance, Rendement</a:t>
            </a:r>
          </a:p>
          <a:p>
            <a:pPr lvl="0" fontAlgn="base">
              <a:spcAft>
                <a:spcPct val="0"/>
              </a:spcAft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Équipements : 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SRMB (SF300), </a:t>
            </a:r>
            <a:r>
              <a:rPr lang="en-US" altLang="it-IT" sz="800" kern="0" dirty="0" err="1">
                <a:solidFill>
                  <a:srgbClr val="000000"/>
                </a:solidFill>
                <a:ea typeface="ＭＳ Ｐゴシック"/>
              </a:rPr>
              <a:t>Eurotronica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 FM-C RVE, </a:t>
            </a:r>
            <a:r>
              <a:rPr lang="en-US" altLang="it-IT" sz="800" kern="0" dirty="0" err="1">
                <a:solidFill>
                  <a:srgbClr val="000000"/>
                </a:solidFill>
                <a:ea typeface="ＭＳ Ｐゴシック"/>
              </a:rPr>
              <a:t>Starcans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 HS RSC, </a:t>
            </a:r>
            <a:r>
              <a:rPr lang="en-US" altLang="it-IT" sz="800" kern="0" dirty="0" err="1">
                <a:solidFill>
                  <a:srgbClr val="000000"/>
                </a:solidFill>
                <a:ea typeface="ＭＳ Ｐゴシック"/>
              </a:rPr>
              <a:t>Starcans</a:t>
            </a:r>
            <a:r>
              <a:rPr lang="en-US" altLang="it-IT" sz="800" kern="0" dirty="0">
                <a:solidFill>
                  <a:srgbClr val="000000"/>
                </a:solidFill>
                <a:ea typeface="ＭＳ Ｐゴシック"/>
              </a:rPr>
              <a:t> FM RSE, Eurostar HS REP/REV, Eurostar RPN/RPS/RPT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Code catalogue : HS126</a:t>
            </a:r>
          </a:p>
        </p:txBody>
      </p:sp>
    </p:spTree>
    <p:extLst>
      <p:ext uri="{BB962C8B-B14F-4D97-AF65-F5344CB8AC3E}">
        <p14:creationId xmlns:p14="http://schemas.microsoft.com/office/powerpoint/2010/main" val="3997863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132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Wingdings</vt:lpstr>
      <vt:lpstr>NewSidel_Template_4x3_with add layouts</vt:lpstr>
      <vt:lpstr>LIOMT</vt:lpstr>
      <vt:lpstr>think-cell Folie</vt:lpstr>
      <vt:lpstr>Réduisez les coûts de maintenance et garantissez le rendement des équipements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52</cp:revision>
  <dcterms:created xsi:type="dcterms:W3CDTF">2018-02-10T17:04:39Z</dcterms:created>
  <dcterms:modified xsi:type="dcterms:W3CDTF">2021-03-05T16:20:53Z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