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06/01/2021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06/01/2021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35989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HS127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HMI Alarm Management (for Fillers)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06 January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VALUE AND BENEFITS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5"/>
            <a:ext cx="3889375" cy="366520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  <a:endParaRPr kumimoji="0" lang="en-GB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0748" y="2159045"/>
            <a:ext cx="3889375" cy="365250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fr-FR" altLang="fr-FR" dirty="0" err="1"/>
              <a:t>Increase</a:t>
            </a:r>
            <a:r>
              <a:rPr lang="fr-FR" altLang="fr-FR" dirty="0"/>
              <a:t> </a:t>
            </a:r>
            <a:r>
              <a:rPr lang="fr-FR" altLang="fr-FR" dirty="0" err="1"/>
              <a:t>your</a:t>
            </a:r>
            <a:r>
              <a:rPr lang="fr-FR" altLang="fr-FR" dirty="0"/>
              <a:t> </a:t>
            </a:r>
            <a:r>
              <a:rPr lang="fr-FR" altLang="fr-FR" dirty="0" err="1"/>
              <a:t>equipment</a:t>
            </a:r>
            <a:r>
              <a:rPr lang="fr-FR" altLang="fr-FR" dirty="0"/>
              <a:t> </a:t>
            </a:r>
            <a:r>
              <a:rPr lang="fr-FR" altLang="fr-FR" dirty="0" err="1"/>
              <a:t>efficiency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4640"/>
            <a:ext cx="7997825" cy="307975"/>
          </a:xfrm>
        </p:spPr>
        <p:txBody>
          <a:bodyPr/>
          <a:lstStyle/>
          <a:p>
            <a:r>
              <a:rPr lang="en-GB" dirty="0"/>
              <a:t>Fillers </a:t>
            </a:r>
            <a:r>
              <a:rPr lang="en-US" dirty="0"/>
              <a:t>HMI Alarm Management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81392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en-GB" altLang="fr-FR" sz="800" dirty="0">
                <a:solidFill>
                  <a:srgbClr val="000000"/>
                </a:solidFill>
              </a:rPr>
              <a:t>Value: </a:t>
            </a:r>
            <a:r>
              <a:rPr lang="en-GB" altLang="it-IT" sz="800" kern="0" dirty="0">
                <a:solidFill>
                  <a:srgbClr val="000000"/>
                </a:solidFill>
                <a:ea typeface="ＭＳ Ｐゴシック"/>
              </a:rPr>
              <a:t>Efficiency, Maintenance</a:t>
            </a:r>
            <a:endParaRPr lang="en-GB" altLang="fr-FR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Fillers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  <a:cs typeface="Arial" panose="020B0604020202020204" pitchFamily="34" charset="0"/>
              </a:rPr>
              <a:t>RAA-RAC-RAD-RAE-RAF-RAG-RBC-RBS-RBV-REE-REG-REP-REV-RFD-RFE-RFI-RJT-RNF-RPI-RPN-RPS-RPT-RSC-RSE-RVE-RVH-RVI-RVL-RVS-RVT.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HS127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06688"/>
            <a:ext cx="3890963" cy="1429998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Improve diagnosis during machine stoppage to take corrective action for OEE improvement;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Improve technical diagnostic on the machine;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Reduce the operator training cost;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Share company competence and engage a TPM development.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206688"/>
            <a:ext cx="3823487" cy="2187128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/>
              <a:t>To reduce the time for passing informations between the operators during the shift change, a new management of the alarms has been implemented on the operator panel. The new HMI alarm management is independent from the current HMI.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altLang="it-IT" sz="1200" dirty="0">
                <a:cs typeface="Arial" panose="020B0604020202020204" pitchFamily="34" charset="0"/>
              </a:rPr>
              <a:t>The new HMI mainly has in addition: the alarms historical data, the alarms OPL (that allows operator to know how reacting to the alarms) and the counters (that take into account the difference between the </a:t>
            </a:r>
            <a:r>
              <a:rPr lang="en-US" altLang="it-IT" sz="1200" i="1" dirty="0">
                <a:cs typeface="Arial" panose="020B0604020202020204" pitchFamily="34" charset="0"/>
              </a:rPr>
              <a:t>production hours</a:t>
            </a:r>
            <a:r>
              <a:rPr lang="en-US" altLang="it-IT" sz="1200" dirty="0">
                <a:cs typeface="Arial" panose="020B0604020202020204" pitchFamily="34" charset="0"/>
              </a:rPr>
              <a:t> and </a:t>
            </a:r>
            <a:r>
              <a:rPr lang="en-US" altLang="it-IT" sz="1200" i="1" dirty="0">
                <a:cs typeface="Arial" panose="020B0604020202020204" pitchFamily="34" charset="0"/>
              </a:rPr>
              <a:t>running hours</a:t>
            </a:r>
            <a:r>
              <a:rPr lang="en-US" altLang="it-IT" sz="1200" dirty="0">
                <a:cs typeface="Arial" panose="020B0604020202020204" pitchFamily="34" charset="0"/>
              </a:rPr>
              <a:t>)</a:t>
            </a:r>
            <a:r>
              <a:rPr lang="en-US" altLang="it-IT" sz="1200" dirty="0"/>
              <a:t>.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70" name="Immagine 4">
            <a:extLst>
              <a:ext uri="{FF2B5EF4-FFF2-40B4-BE49-F238E27FC236}">
                <a16:creationId xmlns:a16="http://schemas.microsoft.com/office/drawing/2014/main" id="{9B7A0B6D-A9AC-4235-B376-759DA0041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75" r="4083" b="8562"/>
          <a:stretch>
            <a:fillRect/>
          </a:stretch>
        </p:blipFill>
        <p:spPr bwMode="auto">
          <a:xfrm>
            <a:off x="818605" y="3757149"/>
            <a:ext cx="2117663" cy="1354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Segnaposto contenuto 4">
            <a:extLst>
              <a:ext uri="{FF2B5EF4-FFF2-40B4-BE49-F238E27FC236}">
                <a16:creationId xmlns:a16="http://schemas.microsoft.com/office/drawing/2014/main" id="{0601686B-ED5B-436A-B4F9-56D7B0797E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42" t="2382" r="5690" b="2319"/>
          <a:stretch>
            <a:fillRect/>
          </a:stretch>
        </p:blipFill>
        <p:spPr bwMode="auto">
          <a:xfrm>
            <a:off x="3043851" y="4563892"/>
            <a:ext cx="1452999" cy="12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Gruppo 1">
            <a:extLst>
              <a:ext uri="{FF2B5EF4-FFF2-40B4-BE49-F238E27FC236}">
                <a16:creationId xmlns:a16="http://schemas.microsoft.com/office/drawing/2014/main" id="{A028F8EC-3FA6-4312-B144-C439D368AEA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44074" y="4401055"/>
            <a:ext cx="2413223" cy="1368000"/>
            <a:chOff x="3130128" y="4005263"/>
            <a:chExt cx="4394200" cy="2492375"/>
          </a:xfrm>
        </p:grpSpPr>
        <p:sp>
          <p:nvSpPr>
            <p:cNvPr id="73" name="Ovale 72">
              <a:extLst>
                <a:ext uri="{FF2B5EF4-FFF2-40B4-BE49-F238E27FC236}">
                  <a16:creationId xmlns:a16="http://schemas.microsoft.com/office/drawing/2014/main" id="{0BA2ADB1-E740-441F-94EA-BDFD9B0250FF}"/>
                </a:ext>
              </a:extLst>
            </p:cNvPr>
            <p:cNvSpPr/>
            <p:nvPr/>
          </p:nvSpPr>
          <p:spPr bwMode="auto">
            <a:xfrm>
              <a:off x="3652777" y="4139453"/>
              <a:ext cx="3419903" cy="2026658"/>
            </a:xfrm>
            <a:prstGeom prst="ellipse">
              <a:avLst/>
            </a:prstGeom>
            <a:noFill/>
            <a:ln w="19050">
              <a:solidFill>
                <a:srgbClr val="E64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algn="ctr">
                <a:defRPr/>
              </a:pPr>
              <a:endParaRPr lang="en-US" sz="8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Rettangolo con angoli arrotondati 73">
              <a:extLst>
                <a:ext uri="{FF2B5EF4-FFF2-40B4-BE49-F238E27FC236}">
                  <a16:creationId xmlns:a16="http://schemas.microsoft.com/office/drawing/2014/main" id="{15FF4F72-6A3E-498A-BE70-F59425B50097}"/>
                </a:ext>
              </a:extLst>
            </p:cNvPr>
            <p:cNvSpPr/>
            <p:nvPr/>
          </p:nvSpPr>
          <p:spPr bwMode="auto">
            <a:xfrm>
              <a:off x="4713854" y="4265749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MACHINE COUNTER 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Rettangolo con angoli arrotondati 74">
              <a:extLst>
                <a:ext uri="{FF2B5EF4-FFF2-40B4-BE49-F238E27FC236}">
                  <a16:creationId xmlns:a16="http://schemas.microsoft.com/office/drawing/2014/main" id="{3287841F-5D5D-4957-A385-F1E9EDD5FAB6}"/>
                </a:ext>
              </a:extLst>
            </p:cNvPr>
            <p:cNvSpPr/>
            <p:nvPr/>
          </p:nvSpPr>
          <p:spPr bwMode="auto">
            <a:xfrm>
              <a:off x="3130128" y="4897230"/>
              <a:ext cx="1224774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SMART SERVER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6" name="Rettangolo con angoli arrotondati 75">
              <a:extLst>
                <a:ext uri="{FF2B5EF4-FFF2-40B4-BE49-F238E27FC236}">
                  <a16:creationId xmlns:a16="http://schemas.microsoft.com/office/drawing/2014/main" id="{30E84A1D-DA20-4E07-AB5D-22E98940C472}"/>
                </a:ext>
              </a:extLst>
            </p:cNvPr>
            <p:cNvSpPr/>
            <p:nvPr/>
          </p:nvSpPr>
          <p:spPr bwMode="auto">
            <a:xfrm>
              <a:off x="3652777" y="6065468"/>
              <a:ext cx="1426504" cy="43217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VIDEO USEFUL PROCEDURE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Rettangolo con angoli arrotondati 76">
              <a:extLst>
                <a:ext uri="{FF2B5EF4-FFF2-40B4-BE49-F238E27FC236}">
                  <a16:creationId xmlns:a16="http://schemas.microsoft.com/office/drawing/2014/main" id="{A7BF7676-024B-4003-9E0F-BB552786073C}"/>
                </a:ext>
              </a:extLst>
            </p:cNvPr>
            <p:cNvSpPr/>
            <p:nvPr/>
          </p:nvSpPr>
          <p:spPr bwMode="auto">
            <a:xfrm>
              <a:off x="6299553" y="4897230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ALARM LOG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8" name="Rettangolo con angoli arrotondati 77">
              <a:extLst>
                <a:ext uri="{FF2B5EF4-FFF2-40B4-BE49-F238E27FC236}">
                  <a16:creationId xmlns:a16="http://schemas.microsoft.com/office/drawing/2014/main" id="{35B8CA48-2FFA-4074-B54F-0E7F86948623}"/>
                </a:ext>
              </a:extLst>
            </p:cNvPr>
            <p:cNvSpPr/>
            <p:nvPr/>
          </p:nvSpPr>
          <p:spPr bwMode="auto">
            <a:xfrm>
              <a:off x="5794654" y="6065469"/>
              <a:ext cx="1224775" cy="432169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>
                <a:defRPr/>
              </a:pPr>
              <a:r>
                <a:rPr lang="it-IT" sz="800" b="1" i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ALARM INDEX</a:t>
              </a:r>
              <a:endParaRPr lang="en-US" sz="800" b="1" i="1" dirty="0">
                <a:solidFill>
                  <a:schemeClr val="folHlink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9" name="Ovale 78">
              <a:extLst>
                <a:ext uri="{FF2B5EF4-FFF2-40B4-BE49-F238E27FC236}">
                  <a16:creationId xmlns:a16="http://schemas.microsoft.com/office/drawing/2014/main" id="{DC48FC34-56CD-4DBF-8263-A6070AC9F2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93114" y="4005263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80" name="Ovale 79">
              <a:extLst>
                <a:ext uri="{FF2B5EF4-FFF2-40B4-BE49-F238E27FC236}">
                  <a16:creationId xmlns:a16="http://schemas.microsoft.com/office/drawing/2014/main" id="{3AC4760F-3954-44D9-B2C4-7662B5FBEC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20230" y="4634770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81" name="Ovale 80">
              <a:extLst>
                <a:ext uri="{FF2B5EF4-FFF2-40B4-BE49-F238E27FC236}">
                  <a16:creationId xmlns:a16="http://schemas.microsoft.com/office/drawing/2014/main" id="{5171D4AF-6C59-4233-B25D-4458DE101C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3220" y="5795116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  <p:sp>
          <p:nvSpPr>
            <p:cNvPr id="82" name="Ovale 81">
              <a:extLst>
                <a:ext uri="{FF2B5EF4-FFF2-40B4-BE49-F238E27FC236}">
                  <a16:creationId xmlns:a16="http://schemas.microsoft.com/office/drawing/2014/main" id="{5251E02D-878F-4632-BD57-73BBD3B486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155704" y="5795116"/>
              <a:ext cx="254421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83" name="Ovale 82">
              <a:extLst>
                <a:ext uri="{FF2B5EF4-FFF2-40B4-BE49-F238E27FC236}">
                  <a16:creationId xmlns:a16="http://schemas.microsoft.com/office/drawing/2014/main" id="{6313CE62-7A98-4306-9332-ED4FF7A401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52777" y="4634770"/>
              <a:ext cx="252450" cy="252592"/>
            </a:xfrm>
            <a:prstGeom prst="ellipse">
              <a:avLst/>
            </a:prstGeom>
            <a:solidFill>
              <a:srgbClr val="3399FF">
                <a:lumMod val="40000"/>
                <a:lumOff val="60000"/>
              </a:srgbClr>
            </a:solidFill>
            <a:ln w="34925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it-IT" sz="800" b="1" dirty="0">
                  <a:solidFill>
                    <a:schemeClr val="folHlink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151</TotalTime>
  <Words>164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PGothic</vt:lpstr>
      <vt:lpstr>MS PGothic</vt:lpstr>
      <vt:lpstr>宋体</vt:lpstr>
      <vt:lpstr>Arial</vt:lpstr>
      <vt:lpstr>Calibri</vt:lpstr>
      <vt:lpstr>Wingdings</vt:lpstr>
      <vt:lpstr>1_NewSidel_Template_4x3_with add layouts</vt:lpstr>
      <vt:lpstr>think-cell Folie</vt:lpstr>
      <vt:lpstr>Increase your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60</cp:revision>
  <dcterms:created xsi:type="dcterms:W3CDTF">2018-02-10T17:04:39Z</dcterms:created>
  <dcterms:modified xsi:type="dcterms:W3CDTF">2021-01-06T14:02:14Z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