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20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10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1314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06/01/2021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06/01/2021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35989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HS127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HMI Alarm Management (for Fillers)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06 January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39C01FF-25BE-47F0-85D0-D2EDA872767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1">
            <a:extLst>
              <a:ext uri="{FF2B5EF4-FFF2-40B4-BE49-F238E27FC236}">
                <a16:creationId xmlns:a16="http://schemas.microsoft.com/office/drawing/2014/main" id="{37F3842B-2926-4C4F-BC4D-B4A7E5A750D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71" name="Rechteck 3">
              <a:extLst>
                <a:ext uri="{FF2B5EF4-FFF2-40B4-BE49-F238E27FC236}">
                  <a16:creationId xmlns:a16="http://schemas.microsoft.com/office/drawing/2014/main" id="{AC91BAC3-5058-4312-94EB-A6E32BE681FC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72" name="Rechteck 4">
              <a:extLst>
                <a:ext uri="{FF2B5EF4-FFF2-40B4-BE49-F238E27FC236}">
                  <a16:creationId xmlns:a16="http://schemas.microsoft.com/office/drawing/2014/main" id="{D2AB49F1-588F-4DC7-89FE-2BEDE055BE3A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hteck 11">
              <a:extLst>
                <a:ext uri="{FF2B5EF4-FFF2-40B4-BE49-F238E27FC236}">
                  <a16:creationId xmlns:a16="http://schemas.microsoft.com/office/drawing/2014/main" id="{A1370FE6-5E47-4304-8E1C-AED9042B94B4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74" name="Rechteck 12">
              <a:extLst>
                <a:ext uri="{FF2B5EF4-FFF2-40B4-BE49-F238E27FC236}">
                  <a16:creationId xmlns:a16="http://schemas.microsoft.com/office/drawing/2014/main" id="{3F0473DE-80F7-4CE5-9697-DCEB81422E69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 dirty="0"/>
              <a:t>Aumente a eficiência do seu equipamento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71499" y="1393850"/>
            <a:ext cx="7997825" cy="307975"/>
          </a:xfrm>
        </p:spPr>
        <p:txBody>
          <a:bodyPr/>
          <a:lstStyle/>
          <a:p>
            <a:r>
              <a:rPr lang="pt-BR" altLang="fr-FR" dirty="0"/>
              <a:t>Gerenciamento de alarmes de preenchimento HMI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164232"/>
            <a:ext cx="3890963" cy="1882429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Melhore o diagnóstico durante a parada da máquina para tomar medidas corretivas para a melhoria do OEE;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Melhorar o diagnóstico técnico na máquina;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Reduza o custo de treinamento do operador;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Compartilhe a competência da empresa e envolva um desenvolvimento TPM.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139611"/>
            <a:ext cx="3823487" cy="2639560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Para reduzir o tempo de passagem de informações entre os operadores durante a mudança de turno, foi implementado um novo gerenciamento dos alarmes no painel de operação. O novo gerenciamento de alarme da HMI é independente da HMI atual.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A nova HMI possui principalmente como adicionais: os dados históricos dos alarmes, os alarmes OPL (que permite ao operador saber como reage aos alarmes) e os contadores (que levam em consideração a diferença entre as horas de produção e as horas de funcionamento).</a:t>
            </a:r>
            <a:endParaRPr lang="en-US" sz="1200" dirty="0">
              <a:solidFill>
                <a:srgbClr val="000000"/>
              </a:solidFill>
            </a:endParaRP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FB535E29-2478-4CF9-9287-2F6A16D4515A}"/>
              </a:ext>
            </a:extLst>
          </p:cNvPr>
          <p:cNvSpPr txBox="1">
            <a:spLocks/>
          </p:cNvSpPr>
          <p:nvPr/>
        </p:nvSpPr>
        <p:spPr bwMode="auto">
          <a:xfrm>
            <a:off x="647700" y="5872632"/>
            <a:ext cx="8401050" cy="393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pt-BR" sz="800" dirty="0">
                <a:solidFill>
                  <a:srgbClr val="000000"/>
                </a:solidFill>
              </a:rPr>
              <a:t>Valor: Eficiência, Manutenção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Enchedoras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RAA-RAC-RAD-RAE-RAF-RAG-RBC-RBS-RBV-REE-REG-REP-REV-RFD-RFE-RFI-RJT-RNF-RPI-RPN-RPS-RPT-RSC-RSE-RVE-RVH-RVI-RVL-RVS-RVT. </a:t>
            </a:r>
            <a:r>
              <a:rPr lang="fr-FR" sz="800" dirty="0" err="1"/>
              <a:t>Catálogo</a:t>
            </a:r>
            <a:r>
              <a:rPr lang="fr-FR" sz="800" dirty="0"/>
              <a:t> </a:t>
            </a:r>
            <a:r>
              <a:rPr lang="fr-FR" sz="800" dirty="0" err="1"/>
              <a:t>código</a:t>
            </a: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lang="en-GB" altLang="fr-FR" sz="800" dirty="0">
                <a:solidFill>
                  <a:srgbClr val="000000"/>
                </a:solidFill>
              </a:rPr>
              <a:t>HS127</a:t>
            </a:r>
            <a:endParaRPr kumimoji="0" lang="pt-BR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2" name="Gruppo 1">
            <a:extLst>
              <a:ext uri="{FF2B5EF4-FFF2-40B4-BE49-F238E27FC236}">
                <a16:creationId xmlns:a16="http://schemas.microsoft.com/office/drawing/2014/main" id="{7E3D8BE9-D7FC-422C-AB55-FAF94B392E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44075" y="4497229"/>
            <a:ext cx="2243566" cy="1271825"/>
            <a:chOff x="3130128" y="4005263"/>
            <a:chExt cx="4394200" cy="2492375"/>
          </a:xfrm>
        </p:grpSpPr>
        <p:sp>
          <p:nvSpPr>
            <p:cNvPr id="23" name="Ovale 72">
              <a:extLst>
                <a:ext uri="{FF2B5EF4-FFF2-40B4-BE49-F238E27FC236}">
                  <a16:creationId xmlns:a16="http://schemas.microsoft.com/office/drawing/2014/main" id="{0A4D9A91-A470-4977-9200-0E38C05B439A}"/>
                </a:ext>
              </a:extLst>
            </p:cNvPr>
            <p:cNvSpPr/>
            <p:nvPr/>
          </p:nvSpPr>
          <p:spPr bwMode="auto">
            <a:xfrm>
              <a:off x="3652777" y="4139453"/>
              <a:ext cx="3419903" cy="2026658"/>
            </a:xfrm>
            <a:prstGeom prst="ellipse">
              <a:avLst/>
            </a:prstGeom>
            <a:noFill/>
            <a:ln w="19050">
              <a:solidFill>
                <a:srgbClr val="E64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algn="ctr">
                <a:defRPr/>
              </a:pPr>
              <a:endParaRPr lang="en-US" sz="8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ttangolo con angoli arrotondati 73">
              <a:extLst>
                <a:ext uri="{FF2B5EF4-FFF2-40B4-BE49-F238E27FC236}">
                  <a16:creationId xmlns:a16="http://schemas.microsoft.com/office/drawing/2014/main" id="{809FACAE-3C59-424C-8E51-A04D460FA474}"/>
                </a:ext>
              </a:extLst>
            </p:cNvPr>
            <p:cNvSpPr/>
            <p:nvPr/>
          </p:nvSpPr>
          <p:spPr bwMode="auto">
            <a:xfrm>
              <a:off x="4713854" y="4265749"/>
              <a:ext cx="1224775" cy="43216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MACHINE COUNTER 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ttangolo con angoli arrotondati 74">
              <a:extLst>
                <a:ext uri="{FF2B5EF4-FFF2-40B4-BE49-F238E27FC236}">
                  <a16:creationId xmlns:a16="http://schemas.microsoft.com/office/drawing/2014/main" id="{A162397A-2762-4BB6-9BA8-6B184A2B2595}"/>
                </a:ext>
              </a:extLst>
            </p:cNvPr>
            <p:cNvSpPr/>
            <p:nvPr/>
          </p:nvSpPr>
          <p:spPr bwMode="auto">
            <a:xfrm>
              <a:off x="3130128" y="4897230"/>
              <a:ext cx="1224774" cy="43216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SMART SERVER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ttangolo con angoli arrotondati 75">
              <a:extLst>
                <a:ext uri="{FF2B5EF4-FFF2-40B4-BE49-F238E27FC236}">
                  <a16:creationId xmlns:a16="http://schemas.microsoft.com/office/drawing/2014/main" id="{F5745113-9CCE-4EB8-9CCF-BB31289B96C5}"/>
                </a:ext>
              </a:extLst>
            </p:cNvPr>
            <p:cNvSpPr/>
            <p:nvPr/>
          </p:nvSpPr>
          <p:spPr bwMode="auto">
            <a:xfrm>
              <a:off x="3652777" y="6065468"/>
              <a:ext cx="1426504" cy="43217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VIDEO USEFUL PROCEDURE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ttangolo con angoli arrotondati 76">
              <a:extLst>
                <a:ext uri="{FF2B5EF4-FFF2-40B4-BE49-F238E27FC236}">
                  <a16:creationId xmlns:a16="http://schemas.microsoft.com/office/drawing/2014/main" id="{F8EE028D-21D7-4590-9EDF-4554DBD45014}"/>
                </a:ext>
              </a:extLst>
            </p:cNvPr>
            <p:cNvSpPr/>
            <p:nvPr/>
          </p:nvSpPr>
          <p:spPr bwMode="auto">
            <a:xfrm>
              <a:off x="6299553" y="4897230"/>
              <a:ext cx="1224775" cy="43216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ALARM LOG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ttangolo con angoli arrotondati 77">
              <a:extLst>
                <a:ext uri="{FF2B5EF4-FFF2-40B4-BE49-F238E27FC236}">
                  <a16:creationId xmlns:a16="http://schemas.microsoft.com/office/drawing/2014/main" id="{2B75B2F6-A7E7-4EA0-B1A2-012E54CDDADC}"/>
                </a:ext>
              </a:extLst>
            </p:cNvPr>
            <p:cNvSpPr/>
            <p:nvPr/>
          </p:nvSpPr>
          <p:spPr bwMode="auto">
            <a:xfrm>
              <a:off x="5794654" y="6065469"/>
              <a:ext cx="1224775" cy="43216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ALARM INDEX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Ovale 78">
              <a:extLst>
                <a:ext uri="{FF2B5EF4-FFF2-40B4-BE49-F238E27FC236}">
                  <a16:creationId xmlns:a16="http://schemas.microsoft.com/office/drawing/2014/main" id="{E68BDCC6-1774-4035-8EB4-8A0D8C3FDE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93114" y="4005263"/>
              <a:ext cx="252450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0" name="Ovale 79">
              <a:extLst>
                <a:ext uri="{FF2B5EF4-FFF2-40B4-BE49-F238E27FC236}">
                  <a16:creationId xmlns:a16="http://schemas.microsoft.com/office/drawing/2014/main" id="{8ED534D8-A17C-4CF9-92B7-08CDDE70E1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20230" y="4634770"/>
              <a:ext cx="252450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1" name="Ovale 80">
              <a:extLst>
                <a:ext uri="{FF2B5EF4-FFF2-40B4-BE49-F238E27FC236}">
                  <a16:creationId xmlns:a16="http://schemas.microsoft.com/office/drawing/2014/main" id="{C2515B70-D553-41D8-A5D5-6A077547A6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3220" y="5795116"/>
              <a:ext cx="252450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2" name="Ovale 81">
              <a:extLst>
                <a:ext uri="{FF2B5EF4-FFF2-40B4-BE49-F238E27FC236}">
                  <a16:creationId xmlns:a16="http://schemas.microsoft.com/office/drawing/2014/main" id="{9B4DB64E-7E4B-4403-B95B-DC3B9BB8C96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55704" y="5795116"/>
              <a:ext cx="254421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3" name="Ovale 82">
              <a:extLst>
                <a:ext uri="{FF2B5EF4-FFF2-40B4-BE49-F238E27FC236}">
                  <a16:creationId xmlns:a16="http://schemas.microsoft.com/office/drawing/2014/main" id="{8D06C44E-5384-404D-8F5A-DFDA36390DF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652777" y="4634770"/>
              <a:ext cx="252450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</p:grpSp>
      <p:pic>
        <p:nvPicPr>
          <p:cNvPr id="34" name="Immagine 4">
            <a:extLst>
              <a:ext uri="{FF2B5EF4-FFF2-40B4-BE49-F238E27FC236}">
                <a16:creationId xmlns:a16="http://schemas.microsoft.com/office/drawing/2014/main" id="{AD505D88-67F4-4B1A-BE12-98922290B9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575" r="4083" b="8562"/>
          <a:stretch>
            <a:fillRect/>
          </a:stretch>
        </p:blipFill>
        <p:spPr bwMode="auto">
          <a:xfrm>
            <a:off x="830731" y="3884566"/>
            <a:ext cx="2117663" cy="1354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Segnaposto contenuto 4">
            <a:extLst>
              <a:ext uri="{FF2B5EF4-FFF2-40B4-BE49-F238E27FC236}">
                <a16:creationId xmlns:a16="http://schemas.microsoft.com/office/drawing/2014/main" id="{E3CDC350-20E3-45C7-8396-EA272B5A8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942" t="2382" r="5690" b="2319"/>
          <a:stretch>
            <a:fillRect/>
          </a:stretch>
        </p:blipFill>
        <p:spPr bwMode="auto">
          <a:xfrm>
            <a:off x="3043851" y="4563892"/>
            <a:ext cx="1452999" cy="12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1960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170</TotalTime>
  <Words>181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Arial</vt:lpstr>
      <vt:lpstr>Calibri</vt:lpstr>
      <vt:lpstr>Wingdings</vt:lpstr>
      <vt:lpstr>1_NewSidel_Template_4x3_with add layouts</vt:lpstr>
      <vt:lpstr>think-cell Folie</vt:lpstr>
      <vt:lpstr>Aumente a eficiência do seu equipamento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61</cp:revision>
  <dcterms:created xsi:type="dcterms:W3CDTF">2018-02-10T17:04:39Z</dcterms:created>
  <dcterms:modified xsi:type="dcterms:W3CDTF">2021-01-06T13:20:47Z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