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2" r:id="rId1"/>
  </p:sldMasterIdLst>
  <p:notesMasterIdLst>
    <p:notesMasterId r:id="rId3"/>
  </p:notesMasterIdLst>
  <p:handoutMasterIdLst>
    <p:handoutMasterId r:id="rId4"/>
  </p:handoutMasterIdLst>
  <p:sldIdLst>
    <p:sldId id="1206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F5E00"/>
    <a:srgbClr val="AF5400"/>
    <a:srgbClr val="FF9900"/>
    <a:srgbClr val="00FF00"/>
    <a:srgbClr val="7AFF7A"/>
    <a:srgbClr val="00FFFF"/>
    <a:srgbClr val="00B0F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10" autoAdjust="0"/>
    <p:restoredTop sz="94660"/>
  </p:normalViewPr>
  <p:slideViewPr>
    <p:cSldViewPr snapToGrid="0" showGuides="1">
      <p:cViewPr varScale="1">
        <p:scale>
          <a:sx n="79" d="100"/>
          <a:sy n="79" d="100"/>
        </p:scale>
        <p:origin x="102" y="7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2052" y="-343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16/04/2021</a:t>
            </a:fld>
            <a:endParaRPr lang="en-GB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16/04/2021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863" y="843197"/>
            <a:ext cx="4152274" cy="3114206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85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507330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vmlDrawing" Target="../drawings/vmlDrawing1.vml"/><Relationship Id="rId7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.bin"/><Relationship Id="rId5" Type="http://schemas.openxmlformats.org/officeDocument/2006/relationships/tags" Target="../tags/tag3.xml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5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7" name="think-cell Folie" r:id="rId6" imgW="399" imgH="399" progId="TCLayout.ActiveDocument.1">
                  <p:embed/>
                </p:oleObj>
              </mc:Choice>
              <mc:Fallback>
                <p:oleObj name="think-cell Folie" r:id="rId6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1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378446" y="6471704"/>
            <a:ext cx="3359894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b="0" i="0" u="none" strike="noStrike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HS128 – </a:t>
            </a:r>
            <a:r>
              <a:rPr lang="en-US" sz="900" b="0" i="0" u="none" strike="noStrike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HMI Alarm Management (for Fillers)</a:t>
            </a:r>
            <a:r>
              <a:rPr lang="en-GB" dirty="0">
                <a:solidFill>
                  <a:srgbClr val="7F7F7F"/>
                </a:solidFill>
              </a:rPr>
              <a:t>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16 April 2021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7873E190-40CF-412D-9604-1EFCEB1508B2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88" name="Group 7"/>
          <p:cNvGrpSpPr>
            <a:grpSpLocks/>
          </p:cNvGrpSpPr>
          <p:nvPr/>
        </p:nvGrpSpPr>
        <p:grpSpPr bwMode="auto">
          <a:xfrm>
            <a:off x="7722394" y="6498640"/>
            <a:ext cx="921544" cy="252408"/>
            <a:chOff x="1005" y="1644"/>
            <a:chExt cx="3749" cy="1030"/>
          </a:xfrm>
        </p:grpSpPr>
        <p:sp>
          <p:nvSpPr>
            <p:cNvPr id="89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0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1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MSIPCMContentMarking" descr="{&quot;HashCode&quot;:238713050,&quot;Placement&quot;:&quot;Footer&quot;,&quot;Top&quot;:521.6203,&quot;Left&quot;:333.911743,&quot;SlideWidth&quot;:720,&quot;SlideHeight&quot;:540}">
            <a:extLst>
              <a:ext uri="{FF2B5EF4-FFF2-40B4-BE49-F238E27FC236}">
                <a16:creationId xmlns:a16="http://schemas.microsoft.com/office/drawing/2014/main" id="{3EDF283F-3E97-4BF9-9F97-F383073B8B8B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4"/>
    </p:custDataLst>
    <p:extLst>
      <p:ext uri="{BB962C8B-B14F-4D97-AF65-F5344CB8AC3E}">
        <p14:creationId xmlns:p14="http://schemas.microsoft.com/office/powerpoint/2010/main" val="21884829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4" r:id="rId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7" pos="5556">
          <p15:clr>
            <a:srgbClr val="F26B43"/>
          </p15:clr>
        </p15:guide>
        <p15:guide id="8" orient="horz" pos="4020">
          <p15:clr>
            <a:srgbClr val="F26B43"/>
          </p15:clr>
        </p15:guide>
        <p15:guide id="9" pos="204">
          <p15:clr>
            <a:srgbClr val="F26B43"/>
          </p15:clr>
        </p15:guide>
        <p15:guide id="10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4.png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png"/><Relationship Id="rId11" Type="http://schemas.openxmlformats.org/officeDocument/2006/relationships/image" Target="../media/image8.png"/><Relationship Id="rId5" Type="http://schemas.openxmlformats.org/officeDocument/2006/relationships/image" Target="../media/image2.emf"/><Relationship Id="rId10" Type="http://schemas.openxmlformats.org/officeDocument/2006/relationships/image" Target="../media/image7.png"/><Relationship Id="rId4" Type="http://schemas.openxmlformats.org/officeDocument/2006/relationships/oleObject" Target="../embeddings/oleObject3.bin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1">
            <a:extLst>
              <a:ext uri="{FF2B5EF4-FFF2-40B4-BE49-F238E27FC236}">
                <a16:creationId xmlns:a16="http://schemas.microsoft.com/office/drawing/2014/main" id="{99E255E3-F6FF-47E8-B919-1C3546C795DE}"/>
              </a:ext>
            </a:extLst>
          </p:cNvPr>
          <p:cNvGrpSpPr>
            <a:grpSpLocks/>
          </p:cNvGrpSpPr>
          <p:nvPr/>
        </p:nvGrpSpPr>
        <p:grpSpPr bwMode="auto">
          <a:xfrm>
            <a:off x="649288" y="1711168"/>
            <a:ext cx="7991475" cy="4127500"/>
            <a:chOff x="647700" y="1908175"/>
            <a:chExt cx="7991475" cy="3938588"/>
          </a:xfrm>
        </p:grpSpPr>
        <p:sp>
          <p:nvSpPr>
            <p:cNvPr id="28" name="Rechteck 3">
              <a:extLst>
                <a:ext uri="{FF2B5EF4-FFF2-40B4-BE49-F238E27FC236}">
                  <a16:creationId xmlns:a16="http://schemas.microsoft.com/office/drawing/2014/main" id="{56A45746-BCBB-461B-85B5-2919BC3B0230}"/>
                </a:ext>
              </a:extLst>
            </p:cNvPr>
            <p:cNvSpPr/>
            <p:nvPr/>
          </p:nvSpPr>
          <p:spPr>
            <a:xfrm>
              <a:off x="647700" y="1908175"/>
              <a:ext cx="3889375" cy="399918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lvl="0">
                <a:spcBef>
                  <a:spcPts val="300"/>
                </a:spcBef>
                <a:buClr>
                  <a:srgbClr val="FF6600"/>
                </a:buClr>
              </a:pPr>
              <a:r>
                <a:rPr lang="en-GB" sz="1400" b="1" dirty="0">
                  <a:solidFill>
                    <a:srgbClr val="FFFFFF"/>
                  </a:solidFill>
                  <a:latin typeface="Arial" charset="0"/>
                </a:rPr>
                <a:t>NUTZEN UND VORTEILE</a:t>
              </a:r>
              <a:endParaRPr lang="de-DE" sz="1400" b="1" dirty="0">
                <a:solidFill>
                  <a:srgbClr val="FFFFFF"/>
                </a:solidFill>
                <a:latin typeface="Arial" charset="0"/>
                <a:ea typeface="ＭＳ Ｐゴシック"/>
                <a:cs typeface="ＭＳ Ｐゴシック"/>
              </a:endParaRPr>
            </a:p>
          </p:txBody>
        </p:sp>
        <p:sp>
          <p:nvSpPr>
            <p:cNvPr id="29" name="Rechteck 4">
              <a:extLst>
                <a:ext uri="{FF2B5EF4-FFF2-40B4-BE49-F238E27FC236}">
                  <a16:creationId xmlns:a16="http://schemas.microsoft.com/office/drawing/2014/main" id="{88EC6177-ADC8-4FA9-ACDF-977474F45811}"/>
                </a:ext>
              </a:extLst>
            </p:cNvPr>
            <p:cNvSpPr>
              <a:spLocks/>
            </p:cNvSpPr>
            <p:nvPr/>
          </p:nvSpPr>
          <p:spPr>
            <a:xfrm>
              <a:off x="647700" y="2308093"/>
              <a:ext cx="3889375" cy="353867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182563" indent="-182563">
                <a:spcBef>
                  <a:spcPct val="45000"/>
                </a:spcBef>
                <a:buClr>
                  <a:srgbClr val="E64B00"/>
                </a:buClr>
                <a:buFont typeface="Wingdings" charset="2"/>
                <a:buChar char="§"/>
                <a:defRPr/>
              </a:pPr>
              <a:endParaRPr lang="en-GB" altLang="x-none" sz="1200" dirty="0">
                <a:solidFill>
                  <a:srgbClr val="000000"/>
                </a:solidFill>
              </a:endParaRPr>
            </a:p>
          </p:txBody>
        </p:sp>
        <p:sp>
          <p:nvSpPr>
            <p:cNvPr id="30" name="Rechteck 11">
              <a:extLst>
                <a:ext uri="{FF2B5EF4-FFF2-40B4-BE49-F238E27FC236}">
                  <a16:creationId xmlns:a16="http://schemas.microsoft.com/office/drawing/2014/main" id="{F2CF3E41-613E-4E53-83D7-E47395A329E5}"/>
                </a:ext>
              </a:extLst>
            </p:cNvPr>
            <p:cNvSpPr/>
            <p:nvPr/>
          </p:nvSpPr>
          <p:spPr>
            <a:xfrm>
              <a:off x="4749800" y="1908175"/>
              <a:ext cx="3889375" cy="399918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190500" lvl="0" indent="-190500">
                <a:spcBef>
                  <a:spcPts val="300"/>
                </a:spcBef>
                <a:spcAft>
                  <a:spcPts val="0"/>
                </a:spcAft>
                <a:buClr>
                  <a:srgbClr val="E64B00"/>
                </a:buClr>
                <a:defRPr/>
              </a:pPr>
              <a:r>
                <a:rPr lang="de-DE" sz="1400" b="1" noProof="1">
                  <a:solidFill>
                    <a:srgbClr val="FFFFFF"/>
                  </a:solidFill>
                  <a:latin typeface="Arial" charset="0"/>
                  <a:cs typeface="Arial" charset="0"/>
                </a:rPr>
                <a:t>BESCHREIBUNG</a:t>
              </a:r>
            </a:p>
          </p:txBody>
        </p:sp>
        <p:sp>
          <p:nvSpPr>
            <p:cNvPr id="31" name="Rechteck 12">
              <a:extLst>
                <a:ext uri="{FF2B5EF4-FFF2-40B4-BE49-F238E27FC236}">
                  <a16:creationId xmlns:a16="http://schemas.microsoft.com/office/drawing/2014/main" id="{AB66B370-E20F-4E08-AD22-EFB9B5BAD678}"/>
                </a:ext>
              </a:extLst>
            </p:cNvPr>
            <p:cNvSpPr>
              <a:spLocks/>
            </p:cNvSpPr>
            <p:nvPr/>
          </p:nvSpPr>
          <p:spPr>
            <a:xfrm>
              <a:off x="4749800" y="2305063"/>
              <a:ext cx="3889375" cy="35417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182563" lvl="1" indent="-182563">
                <a:spcBef>
                  <a:spcPts val="300"/>
                </a:spcBef>
                <a:buClr>
                  <a:srgbClr val="E64B00"/>
                </a:buClr>
                <a:buSzPct val="100000"/>
                <a:buFont typeface="Wingdings" charset="2"/>
                <a:buChar char="§"/>
                <a:tabLst>
                  <a:tab pos="2974975" algn="l"/>
                  <a:tab pos="3151188" algn="l"/>
                </a:tabLst>
                <a:defRPr/>
              </a:pPr>
              <a:endParaRPr lang="fr-FR" altLang="x-none" sz="1200" dirty="0">
                <a:solidFill>
                  <a:srgbClr val="000000"/>
                </a:solidFill>
                <a:ea typeface="MS PGothic" charset="-128"/>
              </a:endParaRPr>
            </a:p>
          </p:txBody>
        </p:sp>
      </p:grpSp>
      <p:graphicFrame>
        <p:nvGraphicFramePr>
          <p:cNvPr id="19458" name="Objek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40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9458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6" name="Title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de-DE" altLang="fr-FR" dirty="0"/>
              <a:t>Erhöhen Sie die Sicherheit des Bedieners</a:t>
            </a:r>
            <a:endParaRPr lang="fr-FR" altLang="fr-FR" dirty="0"/>
          </a:p>
        </p:txBody>
      </p:sp>
      <p:sp>
        <p:nvSpPr>
          <p:cNvPr id="1947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47700" y="1384635"/>
            <a:ext cx="7997825" cy="307975"/>
          </a:xfrm>
        </p:spPr>
        <p:txBody>
          <a:bodyPr/>
          <a:lstStyle/>
          <a:p>
            <a:r>
              <a:rPr lang="en-GB" dirty="0"/>
              <a:t>CO2-Extraktionssystem</a:t>
            </a:r>
            <a:endParaRPr lang="fr-FR" altLang="fr-FR" dirty="0"/>
          </a:p>
        </p:txBody>
      </p:sp>
      <p:sp>
        <p:nvSpPr>
          <p:cNvPr id="19479" name="BainBulletsConfiguration" hidden="1"/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altLang="fr-FR" sz="1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47700" y="2206688"/>
            <a:ext cx="3890963" cy="1328432"/>
          </a:xfrm>
          <a:prstGeom prst="rect">
            <a:avLst/>
          </a:prstGeom>
        </p:spPr>
        <p:txBody>
          <a:bodyPr wrap="square" lIns="72000" tIns="36000" rIns="72000" bIns="36000">
            <a:spAutoFit/>
          </a:bodyPr>
          <a:lstStyle/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de-DE" sz="1200" dirty="0">
                <a:solidFill>
                  <a:srgbClr val="000000"/>
                </a:solidFill>
              </a:rPr>
              <a:t>CO2-Konzentration drastisch reduziert (kein Alarm);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de-DE" sz="1200" dirty="0">
                <a:solidFill>
                  <a:srgbClr val="000000"/>
                </a:solidFill>
              </a:rPr>
              <a:t>Extraktion von CO2 auf Bodenhöhe;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de-DE" sz="1200" dirty="0">
                <a:solidFill>
                  <a:srgbClr val="000000"/>
                </a:solidFill>
              </a:rPr>
              <a:t>Extraktionsklinge mit großer Öffnung;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de-DE" sz="1200" dirty="0">
                <a:solidFill>
                  <a:srgbClr val="000000"/>
                </a:solidFill>
              </a:rPr>
              <a:t>Sicheres und ergonomisches Gerät;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de-DE" sz="1200" dirty="0">
                <a:solidFill>
                  <a:srgbClr val="000000"/>
                </a:solidFill>
              </a:rPr>
              <a:t>Sicherere Umgebung für Bediener</a:t>
            </a:r>
            <a:endParaRPr lang="en-US" sz="1200" dirty="0">
              <a:solidFill>
                <a:srgbClr val="000000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F44C1F8-6FC3-4515-B08E-1A90733BAFE7}"/>
              </a:ext>
            </a:extLst>
          </p:cNvPr>
          <p:cNvSpPr/>
          <p:nvPr/>
        </p:nvSpPr>
        <p:spPr>
          <a:xfrm>
            <a:off x="4784331" y="2206688"/>
            <a:ext cx="3823487" cy="2180203"/>
          </a:xfrm>
          <a:prstGeom prst="rect">
            <a:avLst/>
          </a:prstGeom>
        </p:spPr>
        <p:txBody>
          <a:bodyPr wrap="square" lIns="72000" tIns="36000" rIns="72000" bIns="36000">
            <a:spAutoFit/>
          </a:bodyPr>
          <a:lstStyle/>
          <a:p>
            <a:pPr marL="182563" indent="-182563" algn="just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de-DE" altLang="it-IT" sz="1100" dirty="0"/>
              <a:t>Das neue System besteht im Wesentlichen aus zwei Komponenten: der CO2-Extraktionsgruppe und dem CO2-Detektor (an zwei Nachweispunkten). Um das CO2 effektiver aus dem Füllstoff zu extrahieren, ist vorgesehen, es mit Kunststoffschutzvorrichtungen einzudämmen: Diese trennen den Füllstoff vom Raum außerhalb der Schutztüren in dem in der folgenden Abbildung gezeigten Bereich in Gelb (auf Bodenhöhe). .</a:t>
            </a:r>
          </a:p>
          <a:p>
            <a:pPr marL="182563" indent="-182563" algn="just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de-DE" altLang="it-IT" sz="1100" dirty="0"/>
              <a:t>Es muss überprüft werden, ob die Maschine bereits mit den schließenden Kunststoffschutzvorrichtungen ausgestattet ist, andernfalls müssen diese für die Anwendung des Upgrades bereitgestellt werden.</a:t>
            </a:r>
            <a:endParaRPr lang="en-US" sz="1100" dirty="0">
              <a:solidFill>
                <a:srgbClr val="000000"/>
              </a:solidFill>
            </a:endParaRPr>
          </a:p>
        </p:txBody>
      </p:sp>
      <p:sp>
        <p:nvSpPr>
          <p:cNvPr id="32" name="Text Placeholder 2">
            <a:extLst>
              <a:ext uri="{FF2B5EF4-FFF2-40B4-BE49-F238E27FC236}">
                <a16:creationId xmlns:a16="http://schemas.microsoft.com/office/drawing/2014/main" id="{8AD90DB3-DC6B-4972-BE9D-9B90B3AC0A1F}"/>
              </a:ext>
            </a:extLst>
          </p:cNvPr>
          <p:cNvSpPr txBox="1">
            <a:spLocks/>
          </p:cNvSpPr>
          <p:nvPr/>
        </p:nvSpPr>
        <p:spPr bwMode="auto">
          <a:xfrm>
            <a:off x="647700" y="5907989"/>
            <a:ext cx="8078289" cy="418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12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fontAlgn="base">
              <a:spcAft>
                <a:spcPct val="0"/>
              </a:spcAft>
              <a:defRPr/>
            </a:pPr>
            <a:r>
              <a:rPr lang="de-DE" sz="800" dirty="0">
                <a:solidFill>
                  <a:srgbClr val="000000"/>
                </a:solidFill>
              </a:rPr>
              <a:t>Nutzen: Sicherheit und Ergonomie</a:t>
            </a:r>
          </a:p>
          <a:p>
            <a:pPr lvl="0" fontAlgn="base">
              <a:spcAft>
                <a:spcPct val="0"/>
              </a:spcAft>
              <a:defRPr/>
            </a:pPr>
            <a:r>
              <a:rPr kumimoji="0" lang="de-DE" sz="800" b="0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Ausstattung: </a:t>
            </a:r>
            <a:r>
              <a:rPr lang="fr-FR" sz="800" kern="0" dirty="0" err="1"/>
              <a:t>Füllanlagen</a:t>
            </a:r>
            <a:r>
              <a:rPr lang="en-GB" altLang="fr-FR" sz="800" dirty="0">
                <a:solidFill>
                  <a:srgbClr val="000000"/>
                </a:solidFill>
              </a:rPr>
              <a:t> </a:t>
            </a:r>
            <a:r>
              <a:rPr lang="en-US" altLang="it-IT" sz="800" kern="0" dirty="0">
                <a:solidFill>
                  <a:srgbClr val="000000"/>
                </a:solidFill>
                <a:ea typeface="ＭＳ Ｐゴシック"/>
                <a:cs typeface="Arial" panose="020B0604020202020204" pitchFamily="34" charset="0"/>
              </a:rPr>
              <a:t>RAF-RBS-RBV-REE-REG-REP-REV-RFD-RNF-RSC-RSE-RVE-RMA(SF320)-RMB(SF300)-RME(SF330)</a:t>
            </a:r>
          </a:p>
          <a:p>
            <a:pPr lvl="0">
              <a:defRPr/>
            </a:pPr>
            <a:r>
              <a:rPr kumimoji="0" lang="de-DE" sz="800" b="0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Katalog-Code: </a:t>
            </a:r>
            <a:r>
              <a:rPr lang="en-GB" altLang="fr-FR" sz="800" dirty="0">
                <a:solidFill>
                  <a:srgbClr val="000000"/>
                </a:solidFill>
              </a:rPr>
              <a:t>HS128</a:t>
            </a:r>
            <a:endParaRPr kumimoji="0" lang="de-DE" sz="800" b="0" i="0" u="none" strike="noStrike" cap="none" normalizeH="0" baseline="0" noProof="0" dirty="0">
              <a:ln>
                <a:noFill/>
              </a:ln>
              <a:solidFill>
                <a:srgbClr val="000000"/>
              </a:solidFill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3" name="Rettangolo 1">
            <a:extLst>
              <a:ext uri="{FF2B5EF4-FFF2-40B4-BE49-F238E27FC236}">
                <a16:creationId xmlns:a16="http://schemas.microsoft.com/office/drawing/2014/main" id="{B13168FD-2942-4785-91F9-23D9F45039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79923" y="5125701"/>
            <a:ext cx="1944000" cy="15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it-IT" sz="900" b="1" i="0" u="none" strike="noStrike" kern="1200" cap="none" spc="0" normalizeH="0" baseline="0" noProof="0" dirty="0">
                <a:ln>
                  <a:noFill/>
                </a:ln>
                <a:solidFill>
                  <a:srgbClr val="E64B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Plastic guards area in a cans filler</a:t>
            </a:r>
            <a:endParaRPr kumimoji="0" lang="en-US" altLang="en-US" sz="900" b="1" i="0" u="none" strike="noStrike" kern="1200" cap="none" spc="0" normalizeH="0" baseline="0" noProof="0" dirty="0">
              <a:ln>
                <a:noFill/>
              </a:ln>
              <a:solidFill>
                <a:srgbClr val="E64B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grpSp>
        <p:nvGrpSpPr>
          <p:cNvPr id="34" name="Gruppo 4">
            <a:extLst>
              <a:ext uri="{FF2B5EF4-FFF2-40B4-BE49-F238E27FC236}">
                <a16:creationId xmlns:a16="http://schemas.microsoft.com/office/drawing/2014/main" id="{BA38BD42-88A7-41B9-8519-0C06B0AC18C2}"/>
              </a:ext>
            </a:extLst>
          </p:cNvPr>
          <p:cNvGrpSpPr>
            <a:grpSpLocks noChangeAspect="1"/>
          </p:cNvGrpSpPr>
          <p:nvPr/>
        </p:nvGrpSpPr>
        <p:grpSpPr>
          <a:xfrm>
            <a:off x="5058030" y="4641299"/>
            <a:ext cx="1182196" cy="1125854"/>
            <a:chOff x="5612167" y="4641448"/>
            <a:chExt cx="1330210" cy="1266814"/>
          </a:xfrm>
        </p:grpSpPr>
        <p:pic>
          <p:nvPicPr>
            <p:cNvPr id="35" name="Immagine 15">
              <a:extLst>
                <a:ext uri="{FF2B5EF4-FFF2-40B4-BE49-F238E27FC236}">
                  <a16:creationId xmlns:a16="http://schemas.microsoft.com/office/drawing/2014/main" id="{135DE727-F7DA-437F-89D3-239622B2308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r="9383"/>
            <a:stretch>
              <a:fillRect/>
            </a:stretch>
          </p:blipFill>
          <p:spPr bwMode="auto">
            <a:xfrm>
              <a:off x="5612167" y="4641448"/>
              <a:ext cx="1330210" cy="1266814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6" name="Figura a mano libera: forma 46">
              <a:extLst>
                <a:ext uri="{FF2B5EF4-FFF2-40B4-BE49-F238E27FC236}">
                  <a16:creationId xmlns:a16="http://schemas.microsoft.com/office/drawing/2014/main" id="{6249CAEB-EFC7-431B-B24F-F38A7D9C4855}"/>
                </a:ext>
              </a:extLst>
            </p:cNvPr>
            <p:cNvSpPr/>
            <p:nvPr/>
          </p:nvSpPr>
          <p:spPr>
            <a:xfrm>
              <a:off x="5680013" y="5263176"/>
              <a:ext cx="758531" cy="526079"/>
            </a:xfrm>
            <a:custGeom>
              <a:avLst/>
              <a:gdLst>
                <a:gd name="connsiteX0" fmla="*/ 0 w 1081088"/>
                <a:gd name="connsiteY0" fmla="*/ 0 h 750094"/>
                <a:gd name="connsiteX1" fmla="*/ 2382 w 1081088"/>
                <a:gd name="connsiteY1" fmla="*/ 161925 h 750094"/>
                <a:gd name="connsiteX2" fmla="*/ 1033463 w 1081088"/>
                <a:gd name="connsiteY2" fmla="*/ 750094 h 750094"/>
                <a:gd name="connsiteX3" fmla="*/ 1081088 w 1081088"/>
                <a:gd name="connsiteY3" fmla="*/ 609600 h 750094"/>
                <a:gd name="connsiteX4" fmla="*/ 0 w 1081088"/>
                <a:gd name="connsiteY4" fmla="*/ 0 h 7500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81088" h="750094">
                  <a:moveTo>
                    <a:pt x="0" y="0"/>
                  </a:moveTo>
                  <a:lnTo>
                    <a:pt x="2382" y="161925"/>
                  </a:lnTo>
                  <a:lnTo>
                    <a:pt x="1033463" y="750094"/>
                  </a:lnTo>
                  <a:lnTo>
                    <a:pt x="1081088" y="6096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00">
                <a:alpha val="3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7" name="Figura a mano libera: forma 47">
              <a:extLst>
                <a:ext uri="{FF2B5EF4-FFF2-40B4-BE49-F238E27FC236}">
                  <a16:creationId xmlns:a16="http://schemas.microsoft.com/office/drawing/2014/main" id="{5A1A66AC-BB61-472B-8389-51FBFBF1B3F7}"/>
                </a:ext>
              </a:extLst>
            </p:cNvPr>
            <p:cNvSpPr/>
            <p:nvPr/>
          </p:nvSpPr>
          <p:spPr>
            <a:xfrm>
              <a:off x="5975862" y="4997357"/>
              <a:ext cx="696247" cy="184628"/>
            </a:xfrm>
            <a:custGeom>
              <a:avLst/>
              <a:gdLst>
                <a:gd name="connsiteX0" fmla="*/ 0 w 992981"/>
                <a:gd name="connsiteY0" fmla="*/ 47625 h 261938"/>
                <a:gd name="connsiteX1" fmla="*/ 85725 w 992981"/>
                <a:gd name="connsiteY1" fmla="*/ 0 h 261938"/>
                <a:gd name="connsiteX2" fmla="*/ 778668 w 992981"/>
                <a:gd name="connsiteY2" fmla="*/ 54769 h 261938"/>
                <a:gd name="connsiteX3" fmla="*/ 992981 w 992981"/>
                <a:gd name="connsiteY3" fmla="*/ 183357 h 261938"/>
                <a:gd name="connsiteX4" fmla="*/ 945356 w 992981"/>
                <a:gd name="connsiteY4" fmla="*/ 261938 h 261938"/>
                <a:gd name="connsiteX5" fmla="*/ 745331 w 992981"/>
                <a:gd name="connsiteY5" fmla="*/ 152400 h 261938"/>
                <a:gd name="connsiteX6" fmla="*/ 121443 w 992981"/>
                <a:gd name="connsiteY6" fmla="*/ 95250 h 261938"/>
                <a:gd name="connsiteX7" fmla="*/ 33337 w 992981"/>
                <a:gd name="connsiteY7" fmla="*/ 121444 h 261938"/>
                <a:gd name="connsiteX8" fmla="*/ 0 w 992981"/>
                <a:gd name="connsiteY8" fmla="*/ 47625 h 2619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92981" h="261938">
                  <a:moveTo>
                    <a:pt x="0" y="47625"/>
                  </a:moveTo>
                  <a:lnTo>
                    <a:pt x="85725" y="0"/>
                  </a:lnTo>
                  <a:lnTo>
                    <a:pt x="778668" y="54769"/>
                  </a:lnTo>
                  <a:lnTo>
                    <a:pt x="992981" y="183357"/>
                  </a:lnTo>
                  <a:lnTo>
                    <a:pt x="945356" y="261938"/>
                  </a:lnTo>
                  <a:lnTo>
                    <a:pt x="745331" y="152400"/>
                  </a:lnTo>
                  <a:lnTo>
                    <a:pt x="121443" y="95250"/>
                  </a:lnTo>
                  <a:lnTo>
                    <a:pt x="33337" y="121444"/>
                  </a:lnTo>
                  <a:lnTo>
                    <a:pt x="0" y="47625"/>
                  </a:lnTo>
                  <a:close/>
                </a:path>
              </a:pathLst>
            </a:custGeom>
            <a:solidFill>
              <a:srgbClr val="FFFF00">
                <a:alpha val="3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8" name="Figura a mano libera: forma 48">
              <a:extLst>
                <a:ext uri="{FF2B5EF4-FFF2-40B4-BE49-F238E27FC236}">
                  <a16:creationId xmlns:a16="http://schemas.microsoft.com/office/drawing/2014/main" id="{49AC7835-15A1-443C-A846-495A7B8DEF20}"/>
                </a:ext>
              </a:extLst>
            </p:cNvPr>
            <p:cNvSpPr/>
            <p:nvPr/>
          </p:nvSpPr>
          <p:spPr>
            <a:xfrm>
              <a:off x="6752188" y="5217576"/>
              <a:ext cx="161271" cy="251361"/>
            </a:xfrm>
            <a:custGeom>
              <a:avLst/>
              <a:gdLst>
                <a:gd name="connsiteX0" fmla="*/ 66675 w 230981"/>
                <a:gd name="connsiteY0" fmla="*/ 357188 h 357188"/>
                <a:gd name="connsiteX1" fmla="*/ 230981 w 230981"/>
                <a:gd name="connsiteY1" fmla="*/ 147638 h 357188"/>
                <a:gd name="connsiteX2" fmla="*/ 226219 w 230981"/>
                <a:gd name="connsiteY2" fmla="*/ 0 h 357188"/>
                <a:gd name="connsiteX3" fmla="*/ 0 w 230981"/>
                <a:gd name="connsiteY3" fmla="*/ 309563 h 357188"/>
                <a:gd name="connsiteX4" fmla="*/ 66675 w 230981"/>
                <a:gd name="connsiteY4" fmla="*/ 357188 h 3571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0981" h="357188">
                  <a:moveTo>
                    <a:pt x="66675" y="357188"/>
                  </a:moveTo>
                  <a:lnTo>
                    <a:pt x="230981" y="147638"/>
                  </a:lnTo>
                  <a:lnTo>
                    <a:pt x="226219" y="0"/>
                  </a:lnTo>
                  <a:lnTo>
                    <a:pt x="0" y="309563"/>
                  </a:lnTo>
                  <a:lnTo>
                    <a:pt x="66675" y="357188"/>
                  </a:lnTo>
                  <a:close/>
                </a:path>
              </a:pathLst>
            </a:custGeom>
            <a:solidFill>
              <a:srgbClr val="FFFF00">
                <a:alpha val="3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cxnSp>
        <p:nvCxnSpPr>
          <p:cNvPr id="39" name="Connettore 2 51">
            <a:extLst>
              <a:ext uri="{FF2B5EF4-FFF2-40B4-BE49-F238E27FC236}">
                <a16:creationId xmlns:a16="http://schemas.microsoft.com/office/drawing/2014/main" id="{1CE0ECB1-E0D0-49B3-9410-AC2DEAC713C1}"/>
              </a:ext>
            </a:extLst>
          </p:cNvPr>
          <p:cNvCxnSpPr>
            <a:cxnSpLocks/>
          </p:cNvCxnSpPr>
          <p:nvPr/>
        </p:nvCxnSpPr>
        <p:spPr>
          <a:xfrm flipH="1" flipV="1">
            <a:off x="5950280" y="5039287"/>
            <a:ext cx="629645" cy="171826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nettore 2 53">
            <a:extLst>
              <a:ext uri="{FF2B5EF4-FFF2-40B4-BE49-F238E27FC236}">
                <a16:creationId xmlns:a16="http://schemas.microsoft.com/office/drawing/2014/main" id="{A54FA3D7-901B-4F70-868C-CE0B29BBA86D}"/>
              </a:ext>
            </a:extLst>
          </p:cNvPr>
          <p:cNvCxnSpPr>
            <a:cxnSpLocks/>
            <a:stCxn id="33" idx="1"/>
          </p:cNvCxnSpPr>
          <p:nvPr/>
        </p:nvCxnSpPr>
        <p:spPr>
          <a:xfrm flipH="1">
            <a:off x="5690643" y="5204226"/>
            <a:ext cx="889280" cy="309810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ttore 2 56">
            <a:extLst>
              <a:ext uri="{FF2B5EF4-FFF2-40B4-BE49-F238E27FC236}">
                <a16:creationId xmlns:a16="http://schemas.microsoft.com/office/drawing/2014/main" id="{152A2460-6490-4EBD-B33D-8EFAE6B7EA90}"/>
              </a:ext>
            </a:extLst>
          </p:cNvPr>
          <p:cNvCxnSpPr>
            <a:cxnSpLocks/>
          </p:cNvCxnSpPr>
          <p:nvPr/>
        </p:nvCxnSpPr>
        <p:spPr>
          <a:xfrm flipH="1">
            <a:off x="6207383" y="5204226"/>
            <a:ext cx="365396" cy="41431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2" name="Immagine 26">
            <a:extLst>
              <a:ext uri="{FF2B5EF4-FFF2-40B4-BE49-F238E27FC236}">
                <a16:creationId xmlns:a16="http://schemas.microsoft.com/office/drawing/2014/main" id="{EB4E1B8E-CB0D-4E02-A17D-203D017EFFC9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07928" y="4097890"/>
            <a:ext cx="1943117" cy="1515127"/>
          </a:xfrm>
          <a:prstGeom prst="rect">
            <a:avLst/>
          </a:prstGeom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</p:pic>
      <p:pic>
        <p:nvPicPr>
          <p:cNvPr id="43" name="Immagine 27">
            <a:extLst>
              <a:ext uri="{FF2B5EF4-FFF2-40B4-BE49-F238E27FC236}">
                <a16:creationId xmlns:a16="http://schemas.microsoft.com/office/drawing/2014/main" id="{7463798F-866C-40EB-A861-DD2A0E5E606E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97677" y="4026647"/>
            <a:ext cx="471435" cy="1076538"/>
          </a:xfrm>
          <a:prstGeom prst="rect">
            <a:avLst/>
          </a:prstGeom>
          <a:ln>
            <a:solidFill>
              <a:schemeClr val="tx1"/>
            </a:solidFill>
          </a:ln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</p:pic>
      <p:cxnSp>
        <p:nvCxnSpPr>
          <p:cNvPr id="44" name="Connettore 2 28">
            <a:extLst>
              <a:ext uri="{FF2B5EF4-FFF2-40B4-BE49-F238E27FC236}">
                <a16:creationId xmlns:a16="http://schemas.microsoft.com/office/drawing/2014/main" id="{D12B1231-733B-4E7F-B556-02A11E211FF9}"/>
              </a:ext>
            </a:extLst>
          </p:cNvPr>
          <p:cNvCxnSpPr>
            <a:cxnSpLocks/>
          </p:cNvCxnSpPr>
          <p:nvPr/>
        </p:nvCxnSpPr>
        <p:spPr>
          <a:xfrm>
            <a:off x="3243486" y="4385770"/>
            <a:ext cx="654331" cy="0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5" name="Immagine 29">
            <a:extLst>
              <a:ext uri="{FF2B5EF4-FFF2-40B4-BE49-F238E27FC236}">
                <a16:creationId xmlns:a16="http://schemas.microsoft.com/office/drawing/2014/main" id="{AB9B5356-92B8-445A-A856-F3220499B948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468552" y="4572126"/>
            <a:ext cx="327199" cy="837307"/>
          </a:xfrm>
          <a:prstGeom prst="rect">
            <a:avLst/>
          </a:prstGeom>
          <a:ln>
            <a:solidFill>
              <a:schemeClr val="tx1"/>
            </a:solidFill>
          </a:ln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</p:pic>
      <p:cxnSp>
        <p:nvCxnSpPr>
          <p:cNvPr id="46" name="Connettore 2 30">
            <a:extLst>
              <a:ext uri="{FF2B5EF4-FFF2-40B4-BE49-F238E27FC236}">
                <a16:creationId xmlns:a16="http://schemas.microsoft.com/office/drawing/2014/main" id="{B8343909-2BC5-447C-9E78-7C04A22B56BF}"/>
              </a:ext>
            </a:extLst>
          </p:cNvPr>
          <p:cNvCxnSpPr>
            <a:cxnSpLocks/>
          </p:cNvCxnSpPr>
          <p:nvPr/>
        </p:nvCxnSpPr>
        <p:spPr>
          <a:xfrm>
            <a:off x="3010786" y="4694341"/>
            <a:ext cx="162637" cy="0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nettore 2 31">
            <a:extLst>
              <a:ext uri="{FF2B5EF4-FFF2-40B4-BE49-F238E27FC236}">
                <a16:creationId xmlns:a16="http://schemas.microsoft.com/office/drawing/2014/main" id="{6EE76E5B-FB23-4BB2-861D-B7B153DAA363}"/>
              </a:ext>
            </a:extLst>
          </p:cNvPr>
          <p:cNvCxnSpPr>
            <a:cxnSpLocks/>
          </p:cNvCxnSpPr>
          <p:nvPr/>
        </p:nvCxnSpPr>
        <p:spPr>
          <a:xfrm>
            <a:off x="3244632" y="4711043"/>
            <a:ext cx="226813" cy="103736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8" name="Immagine 32">
            <a:extLst>
              <a:ext uri="{FF2B5EF4-FFF2-40B4-BE49-F238E27FC236}">
                <a16:creationId xmlns:a16="http://schemas.microsoft.com/office/drawing/2014/main" id="{D2241368-C8E9-4977-A472-684F3D228317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4897" y="4572126"/>
            <a:ext cx="352248" cy="837307"/>
          </a:xfrm>
          <a:prstGeom prst="rect">
            <a:avLst/>
          </a:prstGeom>
          <a:ln>
            <a:solidFill>
              <a:schemeClr val="tx1"/>
            </a:solidFill>
          </a:ln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</p:pic>
      <p:cxnSp>
        <p:nvCxnSpPr>
          <p:cNvPr id="49" name="Connettore 2 33">
            <a:extLst>
              <a:ext uri="{FF2B5EF4-FFF2-40B4-BE49-F238E27FC236}">
                <a16:creationId xmlns:a16="http://schemas.microsoft.com/office/drawing/2014/main" id="{D1B9B77F-88DD-4342-A5D7-67117F7FBB9C}"/>
              </a:ext>
            </a:extLst>
          </p:cNvPr>
          <p:cNvCxnSpPr>
            <a:cxnSpLocks/>
          </p:cNvCxnSpPr>
          <p:nvPr/>
        </p:nvCxnSpPr>
        <p:spPr>
          <a:xfrm flipH="1" flipV="1">
            <a:off x="1165513" y="5322030"/>
            <a:ext cx="403516" cy="186373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Rettangolo 12">
            <a:extLst>
              <a:ext uri="{FF2B5EF4-FFF2-40B4-BE49-F238E27FC236}">
                <a16:creationId xmlns:a16="http://schemas.microsoft.com/office/drawing/2014/main" id="{A9F0A715-8020-4053-9A09-37C2B81208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249" y="4373651"/>
            <a:ext cx="854969" cy="1958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36000" tIns="36000" rIns="36000" bIns="3600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it-IT" sz="800" b="1" i="0" u="none" strike="noStrike" kern="1200" cap="none" spc="0" normalizeH="0" baseline="0" noProof="0" dirty="0">
                <a:ln>
                  <a:noFill/>
                </a:ln>
                <a:solidFill>
                  <a:srgbClr val="E64B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Extraction point</a:t>
            </a:r>
            <a:endParaRPr kumimoji="0" lang="it-IT" altLang="it-IT" sz="800" b="1" i="0" u="none" strike="noStrike" kern="1200" cap="none" spc="0" normalizeH="0" baseline="0" noProof="0" dirty="0">
              <a:ln>
                <a:noFill/>
              </a:ln>
              <a:solidFill>
                <a:srgbClr val="E64B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51" name="Rettangolo 16">
            <a:extLst>
              <a:ext uri="{FF2B5EF4-FFF2-40B4-BE49-F238E27FC236}">
                <a16:creationId xmlns:a16="http://schemas.microsoft.com/office/drawing/2014/main" id="{29ADF568-C5C8-4CEA-93EA-AB95BBEA5D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18186" y="4586594"/>
            <a:ext cx="710697" cy="1958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36000" tIns="36000" rIns="36000" bIns="3600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it-IT" sz="800" b="1" i="0" u="none" strike="noStrike" kern="1200" cap="none" spc="0" normalizeH="0" baseline="0" noProof="0" dirty="0">
                <a:ln>
                  <a:noFill/>
                </a:ln>
                <a:solidFill>
                  <a:srgbClr val="E64B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CO</a:t>
            </a:r>
            <a:r>
              <a:rPr kumimoji="0" lang="en-US" altLang="it-IT" sz="800" b="1" i="0" u="none" strike="noStrike" kern="1200" cap="none" spc="0" normalizeH="0" baseline="-25000" noProof="0" dirty="0">
                <a:ln>
                  <a:noFill/>
                </a:ln>
                <a:solidFill>
                  <a:srgbClr val="E64B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2</a:t>
            </a:r>
            <a:r>
              <a:rPr kumimoji="0" lang="en-US" altLang="it-IT" sz="800" b="1" i="0" u="none" strike="noStrike" kern="1200" cap="none" spc="0" normalizeH="0" baseline="0" noProof="0" dirty="0">
                <a:ln>
                  <a:noFill/>
                </a:ln>
                <a:solidFill>
                  <a:srgbClr val="E64B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 Detector</a:t>
            </a:r>
            <a:endParaRPr kumimoji="0" lang="it-IT" altLang="it-IT" sz="800" b="1" i="0" u="none" strike="noStrike" kern="1200" cap="none" spc="0" normalizeH="0" baseline="0" noProof="0" dirty="0">
              <a:ln>
                <a:noFill/>
              </a:ln>
              <a:solidFill>
                <a:srgbClr val="E64B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52" name="Rettangolo 20">
            <a:extLst>
              <a:ext uri="{FF2B5EF4-FFF2-40B4-BE49-F238E27FC236}">
                <a16:creationId xmlns:a16="http://schemas.microsoft.com/office/drawing/2014/main" id="{A106BE8F-B19E-4970-8275-17BD62A70A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2521" y="5430067"/>
            <a:ext cx="739552" cy="3189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36000" tIns="36000" rIns="36000" bIns="3600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it-IT" sz="800" b="1" i="0" u="none" strike="noStrike" kern="1200" cap="none" spc="0" normalizeH="0" baseline="0" noProof="0" dirty="0">
                <a:ln>
                  <a:noFill/>
                </a:ln>
                <a:solidFill>
                  <a:srgbClr val="E64B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CO</a:t>
            </a:r>
            <a:r>
              <a:rPr kumimoji="0" lang="en-US" altLang="it-IT" sz="800" b="1" i="0" u="none" strike="noStrike" kern="1200" cap="none" spc="0" normalizeH="0" baseline="-25000" noProof="0" dirty="0">
                <a:ln>
                  <a:noFill/>
                </a:ln>
                <a:solidFill>
                  <a:srgbClr val="E64B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2</a:t>
            </a:r>
            <a:r>
              <a:rPr kumimoji="0" lang="en-US" altLang="it-IT" sz="800" b="1" i="0" u="none" strike="noStrike" kern="1200" cap="none" spc="0" normalizeH="0" baseline="0" noProof="0" dirty="0">
                <a:ln>
                  <a:noFill/>
                </a:ln>
                <a:solidFill>
                  <a:srgbClr val="E64B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 Detector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it-IT" sz="800" b="1" i="0" u="none" strike="noStrike" kern="1200" cap="none" spc="0" normalizeH="0" baseline="0" noProof="0" dirty="0">
                <a:ln>
                  <a:noFill/>
                </a:ln>
                <a:solidFill>
                  <a:srgbClr val="E64B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(first point)</a:t>
            </a:r>
          </a:p>
        </p:txBody>
      </p:sp>
      <p:sp>
        <p:nvSpPr>
          <p:cNvPr id="53" name="Rettangolo 16">
            <a:extLst>
              <a:ext uri="{FF2B5EF4-FFF2-40B4-BE49-F238E27FC236}">
                <a16:creationId xmlns:a16="http://schemas.microsoft.com/office/drawing/2014/main" id="{6D0924D7-D9F7-44FA-AF57-7493BF83FE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67049" y="5499916"/>
            <a:ext cx="825551" cy="2490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it-IT" sz="800" b="1" i="0" u="none" strike="noStrike" kern="1200" cap="none" spc="0" normalizeH="0" baseline="0" noProof="0" dirty="0">
                <a:ln>
                  <a:noFill/>
                </a:ln>
                <a:solidFill>
                  <a:srgbClr val="E64B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CO</a:t>
            </a:r>
            <a:r>
              <a:rPr kumimoji="0" lang="en-US" altLang="it-IT" sz="800" b="1" i="0" u="none" strike="noStrike" kern="1200" cap="none" spc="0" normalizeH="0" baseline="-25000" noProof="0" dirty="0">
                <a:ln>
                  <a:noFill/>
                </a:ln>
                <a:solidFill>
                  <a:srgbClr val="E64B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2</a:t>
            </a:r>
            <a:r>
              <a:rPr kumimoji="0" lang="en-US" altLang="it-IT" sz="800" b="1" i="0" u="none" strike="noStrike" kern="1200" cap="none" spc="0" normalizeH="0" baseline="0" noProof="0" dirty="0">
                <a:ln>
                  <a:noFill/>
                </a:ln>
                <a:solidFill>
                  <a:srgbClr val="E64B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 Detector (second point)</a:t>
            </a:r>
          </a:p>
        </p:txBody>
      </p:sp>
      <p:sp>
        <p:nvSpPr>
          <p:cNvPr id="54" name="Rettangolo 1">
            <a:extLst>
              <a:ext uri="{FF2B5EF4-FFF2-40B4-BE49-F238E27FC236}">
                <a16:creationId xmlns:a16="http://schemas.microsoft.com/office/drawing/2014/main" id="{5486697B-05E3-48F6-8AF0-5B2CAC86B6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5486" y="3894139"/>
            <a:ext cx="1728000" cy="12483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it-IT" sz="800" b="1" i="0" u="none" strike="noStrike" kern="1200" cap="none" spc="0" normalizeH="0" baseline="0" noProof="0" dirty="0">
                <a:ln>
                  <a:noFill/>
                </a:ln>
                <a:solidFill>
                  <a:srgbClr val="E64B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Example of layout for a cans filler</a:t>
            </a:r>
            <a:endParaRPr kumimoji="0" lang="en-US" altLang="en-US" sz="800" b="1" i="0" u="none" strike="noStrike" kern="1200" cap="none" spc="0" normalizeH="0" baseline="0" noProof="0" dirty="0">
              <a:ln>
                <a:noFill/>
              </a:ln>
              <a:solidFill>
                <a:srgbClr val="E64B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pic>
        <p:nvPicPr>
          <p:cNvPr id="55" name="Immagine 2">
            <a:extLst>
              <a:ext uri="{FF2B5EF4-FFF2-40B4-BE49-F238E27FC236}">
                <a16:creationId xmlns:a16="http://schemas.microsoft.com/office/drawing/2014/main" id="{AD004398-F30D-4ED6-8BF3-8BC62F53A6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825292" y="4431484"/>
            <a:ext cx="242637" cy="1116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9879187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EN-modele</Template>
  <TotalTime>603</TotalTime>
  <Words>180</Words>
  <Application>Microsoft Office PowerPoint</Application>
  <PresentationFormat>On-screen Show (4:3)</PresentationFormat>
  <Paragraphs>21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ＭＳ Ｐゴシック</vt:lpstr>
      <vt:lpstr>ＭＳ Ｐゴシック</vt:lpstr>
      <vt:lpstr>Arial</vt:lpstr>
      <vt:lpstr>Wingdings</vt:lpstr>
      <vt:lpstr>1_NewSidel_Template_4x3_with add layouts</vt:lpstr>
      <vt:lpstr>think-cell Folie</vt:lpstr>
      <vt:lpstr>Erhöhen Sie die Sicherheit des Bedieners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an example  of a presentation title</dc:title>
  <dc:creator>FERROZZI, MARCELLO</dc:creator>
  <cp:lastModifiedBy>Sorega, Dan</cp:lastModifiedBy>
  <cp:revision>81</cp:revision>
  <dcterms:created xsi:type="dcterms:W3CDTF">2018-02-10T17:04:39Z</dcterms:created>
  <dcterms:modified xsi:type="dcterms:W3CDTF">2021-04-16T11:42:32Z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e35bb0a3-90cf-41a8-939e-500b35438edf_Enabled">
    <vt:lpwstr>True</vt:lpwstr>
  </property>
  <property fmtid="{D5CDD505-2E9C-101B-9397-08002B2CF9AE}" pid="5" name="MSIP_Label_e35bb0a3-90cf-41a8-939e-500b35438edf_SiteId">
    <vt:lpwstr>2390cbd1-e663-4321-bc93-ba298637ce52</vt:lpwstr>
  </property>
  <property fmtid="{D5CDD505-2E9C-101B-9397-08002B2CF9AE}" pid="6" name="MSIP_Label_e35bb0a3-90cf-41a8-939e-500b35438edf_Owner">
    <vt:lpwstr>107200@sidel.com</vt:lpwstr>
  </property>
  <property fmtid="{D5CDD505-2E9C-101B-9397-08002B2CF9AE}" pid="7" name="MSIP_Label_e35bb0a3-90cf-41a8-939e-500b35438edf_SetDate">
    <vt:lpwstr>2017-09-26T14:43:53.5499116+02:00</vt:lpwstr>
  </property>
  <property fmtid="{D5CDD505-2E9C-101B-9397-08002B2CF9AE}" pid="8" name="MSIP_Label_e35bb0a3-90cf-41a8-939e-500b35438edf_Name">
    <vt:lpwstr>Sidel-Confidential</vt:lpwstr>
  </property>
  <property fmtid="{D5CDD505-2E9C-101B-9397-08002B2CF9AE}" pid="9" name="MSIP_Label_e35bb0a3-90cf-41a8-939e-500b35438edf_Application">
    <vt:lpwstr>Microsoft Azure Information Protection</vt:lpwstr>
  </property>
  <property fmtid="{D5CDD505-2E9C-101B-9397-08002B2CF9AE}" pid="10" name="MSIP_Label_e35bb0a3-90cf-41a8-939e-500b35438edf_Extended_MSFT_Method">
    <vt:lpwstr>Automatic</vt:lpwstr>
  </property>
  <property fmtid="{D5CDD505-2E9C-101B-9397-08002B2CF9AE}" pid="11" name="MSIP_Label_94480757-a570-4f64-84e7-c5b3ffe9d573_Enabled">
    <vt:lpwstr>true</vt:lpwstr>
  </property>
  <property fmtid="{D5CDD505-2E9C-101B-9397-08002B2CF9AE}" pid="12" name="MSIP_Label_94480757-a570-4f64-84e7-c5b3ffe9d573_SetDate">
    <vt:lpwstr>2021-04-16T11:42:32Z</vt:lpwstr>
  </property>
  <property fmtid="{D5CDD505-2E9C-101B-9397-08002B2CF9AE}" pid="13" name="MSIP_Label_94480757-a570-4f64-84e7-c5b3ffe9d573_Method">
    <vt:lpwstr>Standard</vt:lpwstr>
  </property>
  <property fmtid="{D5CDD505-2E9C-101B-9397-08002B2CF9AE}" pid="14" name="MSIP_Label_94480757-a570-4f64-84e7-c5b3ffe9d573_Name">
    <vt:lpwstr>General</vt:lpwstr>
  </property>
  <property fmtid="{D5CDD505-2E9C-101B-9397-08002B2CF9AE}" pid="15" name="MSIP_Label_94480757-a570-4f64-84e7-c5b3ffe9d573_SiteId">
    <vt:lpwstr>2390cbd1-e663-4321-bc93-ba298637ce52</vt:lpwstr>
  </property>
  <property fmtid="{D5CDD505-2E9C-101B-9397-08002B2CF9AE}" pid="16" name="MSIP_Label_94480757-a570-4f64-84e7-c5b3ffe9d573_ActionId">
    <vt:lpwstr/>
  </property>
  <property fmtid="{D5CDD505-2E9C-101B-9397-08002B2CF9AE}" pid="17" name="MSIP_Label_94480757-a570-4f64-84e7-c5b3ffe9d573_ContentBits">
    <vt:lpwstr>2</vt:lpwstr>
  </property>
</Properties>
</file>