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45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10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102" y="7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2052" y="-34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16/04/2021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16/04/2021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oleObject" Target="../embeddings/oleObject4.bin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50E93068-E7A3-4428-B490-BFEDC92B1E8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50E93068-E7A3-4428-B490-BFEDC92B1E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86E560-ED55-4D16-803D-F89BE974CBAB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100000"/>
              <a:defRPr/>
            </a:pPr>
            <a:r>
              <a:rPr lang="de-CH" altLang="fr-FR" sz="900">
                <a:solidFill>
                  <a:srgbClr val="7F7F7F"/>
                </a:solidFill>
              </a:rPr>
              <a:t>Sidel Services: Line Improvement, </a:t>
            </a:r>
            <a:fld id="{76EDA290-8612-4CFC-99C7-870AF86149FB}" type="datetime4">
              <a:rPr lang="de-CH" altLang="fr-FR" sz="900" smtClean="0">
                <a:solidFill>
                  <a:srgbClr val="7F7F7F"/>
                </a:solidFill>
              </a:rPr>
              <a:pPr>
                <a:buSzPct val="100000"/>
                <a:defRPr/>
              </a:pPr>
              <a:t>16. April 2021</a:t>
            </a:fld>
            <a:endParaRPr lang="de-CH" altLang="fr-FR" sz="90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3DD35D-CEED-4B85-917D-3DB9D36AC2C9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SzPct val="100000"/>
              <a:defRPr/>
            </a:pPr>
            <a:r>
              <a:rPr lang="de-CH" altLang="fr-FR" sz="900">
                <a:solidFill>
                  <a:srgbClr val="7F7F7F"/>
                </a:solidFill>
              </a:rPr>
              <a:t>Página </a:t>
            </a:r>
            <a:fld id="{FC4B5AB9-EE05-4709-959A-46641723550E}" type="slidenum">
              <a:rPr lang="de-CH" altLang="fr-FR" sz="900" smtClean="0">
                <a:solidFill>
                  <a:srgbClr val="7F7F7F"/>
                </a:solidFill>
              </a:rPr>
              <a:pPr>
                <a:buSzPct val="100000"/>
                <a:defRPr/>
              </a:pPr>
              <a:t>‹#›</a:t>
            </a:fld>
            <a:endParaRPr lang="de-CH" altLang="fr-FR" sz="90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32426363-97AF-4A03-9508-A1A0F0AD28EA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3C058256-F5C1-48B8-8D10-F9DADC4D4D9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3C813020-F25A-4594-8105-F9F0CBA0699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1162 w 501"/>
                <a:gd name="T1" fmla="*/ 9771 h 429"/>
                <a:gd name="T2" fmla="*/ 10531 w 501"/>
                <a:gd name="T3" fmla="*/ 8956 h 429"/>
                <a:gd name="T4" fmla="*/ 10298 w 501"/>
                <a:gd name="T5" fmla="*/ 8649 h 429"/>
                <a:gd name="T6" fmla="*/ 8954 w 501"/>
                <a:gd name="T7" fmla="*/ 8017 h 429"/>
                <a:gd name="T8" fmla="*/ 7214 w 501"/>
                <a:gd name="T9" fmla="*/ 9771 h 429"/>
                <a:gd name="T10" fmla="*/ 8954 w 501"/>
                <a:gd name="T11" fmla="*/ 11487 h 429"/>
                <a:gd name="T12" fmla="*/ 10298 w 501"/>
                <a:gd name="T13" fmla="*/ 10866 h 429"/>
                <a:gd name="T14" fmla="*/ 10531 w 501"/>
                <a:gd name="T15" fmla="*/ 10554 h 429"/>
                <a:gd name="T16" fmla="*/ 11162 w 501"/>
                <a:gd name="T17" fmla="*/ 9771 h 429"/>
                <a:gd name="T18" fmla="*/ 5041 w 501"/>
                <a:gd name="T19" fmla="*/ 9731 h 429"/>
                <a:gd name="T20" fmla="*/ 8954 w 501"/>
                <a:gd name="T21" fmla="*/ 5859 h 429"/>
                <a:gd name="T22" fmla="*/ 11943 w 501"/>
                <a:gd name="T23" fmla="*/ 7235 h 429"/>
                <a:gd name="T24" fmla="*/ 11965 w 501"/>
                <a:gd name="T25" fmla="*/ 7301 h 429"/>
                <a:gd name="T26" fmla="*/ 12033 w 501"/>
                <a:gd name="T27" fmla="*/ 7273 h 429"/>
                <a:gd name="T28" fmla="*/ 7766 w 501"/>
                <a:gd name="T29" fmla="*/ 0 h 429"/>
                <a:gd name="T30" fmla="*/ 0 w 501"/>
                <a:gd name="T31" fmla="*/ 13392 h 429"/>
                <a:gd name="T32" fmla="*/ 7582 w 501"/>
                <a:gd name="T33" fmla="*/ 13392 h 429"/>
                <a:gd name="T34" fmla="*/ 7622 w 501"/>
                <a:gd name="T35" fmla="*/ 13364 h 429"/>
                <a:gd name="T36" fmla="*/ 6836 w 501"/>
                <a:gd name="T37" fmla="*/ 13024 h 429"/>
                <a:gd name="T38" fmla="*/ 5041 w 501"/>
                <a:gd name="T39" fmla="*/ 9731 h 429"/>
                <a:gd name="T40" fmla="*/ 15417 w 501"/>
                <a:gd name="T41" fmla="*/ 13324 h 429"/>
                <a:gd name="T42" fmla="*/ 14614 w 501"/>
                <a:gd name="T43" fmla="*/ 13111 h 429"/>
                <a:gd name="T44" fmla="*/ 12583 w 501"/>
                <a:gd name="T45" fmla="*/ 11447 h 429"/>
                <a:gd name="T46" fmla="*/ 11809 w 501"/>
                <a:gd name="T47" fmla="*/ 12426 h 429"/>
                <a:gd name="T48" fmla="*/ 10349 w 501"/>
                <a:gd name="T49" fmla="*/ 13364 h 429"/>
                <a:gd name="T50" fmla="*/ 10349 w 501"/>
                <a:gd name="T51" fmla="*/ 13392 h 429"/>
                <a:gd name="T52" fmla="*/ 15573 w 501"/>
                <a:gd name="T53" fmla="*/ 13392 h 429"/>
                <a:gd name="T54" fmla="*/ 15573 w 501"/>
                <a:gd name="T55" fmla="*/ 13364 h 429"/>
                <a:gd name="T56" fmla="*/ 15417 w 501"/>
                <a:gd name="T57" fmla="*/ 1332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6E6D9640-25C8-4AE5-9065-7ED7019FD1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5333 w 937"/>
                <a:gd name="T1" fmla="*/ 4228 h 326"/>
                <a:gd name="T2" fmla="*/ 2429 w 937"/>
                <a:gd name="T3" fmla="*/ 2768 h 326"/>
                <a:gd name="T4" fmla="*/ 3892 w 937"/>
                <a:gd name="T5" fmla="*/ 1646 h 326"/>
                <a:gd name="T6" fmla="*/ 5789 w 937"/>
                <a:gd name="T7" fmla="*/ 3108 h 326"/>
                <a:gd name="T8" fmla="*/ 7890 w 937"/>
                <a:gd name="T9" fmla="*/ 3108 h 326"/>
                <a:gd name="T10" fmla="*/ 3986 w 937"/>
                <a:gd name="T11" fmla="*/ 0 h 326"/>
                <a:gd name="T12" fmla="*/ 369 w 937"/>
                <a:gd name="T13" fmla="*/ 2924 h 326"/>
                <a:gd name="T14" fmla="*/ 3244 w 937"/>
                <a:gd name="T15" fmla="*/ 5690 h 326"/>
                <a:gd name="T16" fmla="*/ 6136 w 937"/>
                <a:gd name="T17" fmla="*/ 7287 h 326"/>
                <a:gd name="T18" fmla="*/ 4232 w 937"/>
                <a:gd name="T19" fmla="*/ 8496 h 326"/>
                <a:gd name="T20" fmla="*/ 2082 w 937"/>
                <a:gd name="T21" fmla="*/ 6694 h 326"/>
                <a:gd name="T22" fmla="*/ 28 w 937"/>
                <a:gd name="T23" fmla="*/ 6694 h 326"/>
                <a:gd name="T24" fmla="*/ 4182 w 937"/>
                <a:gd name="T25" fmla="*/ 10147 h 326"/>
                <a:gd name="T26" fmla="*/ 8190 w 937"/>
                <a:gd name="T27" fmla="*/ 7034 h 326"/>
                <a:gd name="T28" fmla="*/ 5333 w 937"/>
                <a:gd name="T29" fmla="*/ 4228 h 326"/>
                <a:gd name="T30" fmla="*/ 16861 w 937"/>
                <a:gd name="T31" fmla="*/ 3772 h 326"/>
                <a:gd name="T32" fmla="*/ 16861 w 937"/>
                <a:gd name="T33" fmla="*/ 3772 h 326"/>
                <a:gd name="T34" fmla="*/ 14751 w 937"/>
                <a:gd name="T35" fmla="*/ 2700 h 326"/>
                <a:gd name="T36" fmla="*/ 11663 w 937"/>
                <a:gd name="T37" fmla="*/ 6349 h 326"/>
                <a:gd name="T38" fmla="*/ 14801 w 937"/>
                <a:gd name="T39" fmla="*/ 10121 h 326"/>
                <a:gd name="T40" fmla="*/ 16928 w 937"/>
                <a:gd name="T41" fmla="*/ 9027 h 326"/>
                <a:gd name="T42" fmla="*/ 16951 w 937"/>
                <a:gd name="T43" fmla="*/ 9027 h 326"/>
                <a:gd name="T44" fmla="*/ 16951 w 937"/>
                <a:gd name="T45" fmla="*/ 9925 h 326"/>
                <a:gd name="T46" fmla="*/ 18799 w 937"/>
                <a:gd name="T47" fmla="*/ 9925 h 326"/>
                <a:gd name="T48" fmla="*/ 18799 w 937"/>
                <a:gd name="T49" fmla="*/ 250 h 326"/>
                <a:gd name="T50" fmla="*/ 16861 w 937"/>
                <a:gd name="T51" fmla="*/ 250 h 326"/>
                <a:gd name="T52" fmla="*/ 16861 w 937"/>
                <a:gd name="T53" fmla="*/ 3772 h 326"/>
                <a:gd name="T54" fmla="*/ 15276 w 937"/>
                <a:gd name="T55" fmla="*/ 8659 h 326"/>
                <a:gd name="T56" fmla="*/ 13589 w 937"/>
                <a:gd name="T57" fmla="*/ 6415 h 326"/>
                <a:gd name="T58" fmla="*/ 15276 w 937"/>
                <a:gd name="T59" fmla="*/ 4178 h 326"/>
                <a:gd name="T60" fmla="*/ 16928 w 937"/>
                <a:gd name="T61" fmla="*/ 6377 h 326"/>
                <a:gd name="T62" fmla="*/ 15276 w 937"/>
                <a:gd name="T63" fmla="*/ 8659 h 326"/>
                <a:gd name="T64" fmla="*/ 23097 w 937"/>
                <a:gd name="T65" fmla="*/ 2700 h 326"/>
                <a:gd name="T66" fmla="*/ 19512 w 937"/>
                <a:gd name="T67" fmla="*/ 6415 h 326"/>
                <a:gd name="T68" fmla="*/ 23097 w 937"/>
                <a:gd name="T69" fmla="*/ 10121 h 326"/>
                <a:gd name="T70" fmla="*/ 26370 w 937"/>
                <a:gd name="T71" fmla="*/ 7750 h 326"/>
                <a:gd name="T72" fmla="*/ 24682 w 937"/>
                <a:gd name="T73" fmla="*/ 7750 h 326"/>
                <a:gd name="T74" fmla="*/ 23165 w 937"/>
                <a:gd name="T75" fmla="*/ 8659 h 326"/>
                <a:gd name="T76" fmla="*/ 21412 w 937"/>
                <a:gd name="T77" fmla="*/ 6878 h 326"/>
                <a:gd name="T78" fmla="*/ 26492 w 937"/>
                <a:gd name="T79" fmla="*/ 6878 h 326"/>
                <a:gd name="T80" fmla="*/ 23097 w 937"/>
                <a:gd name="T81" fmla="*/ 2700 h 326"/>
                <a:gd name="T82" fmla="*/ 21412 w 937"/>
                <a:gd name="T83" fmla="*/ 5669 h 326"/>
                <a:gd name="T84" fmla="*/ 23036 w 937"/>
                <a:gd name="T85" fmla="*/ 4178 h 326"/>
                <a:gd name="T86" fmla="*/ 24567 w 937"/>
                <a:gd name="T87" fmla="*/ 5669 h 326"/>
                <a:gd name="T88" fmla="*/ 21412 w 937"/>
                <a:gd name="T89" fmla="*/ 5669 h 326"/>
                <a:gd name="T90" fmla="*/ 27279 w 937"/>
                <a:gd name="T91" fmla="*/ 9925 h 326"/>
                <a:gd name="T92" fmla="*/ 29205 w 937"/>
                <a:gd name="T93" fmla="*/ 9925 h 326"/>
                <a:gd name="T94" fmla="*/ 29205 w 937"/>
                <a:gd name="T95" fmla="*/ 250 h 326"/>
                <a:gd name="T96" fmla="*/ 27279 w 937"/>
                <a:gd name="T97" fmla="*/ 250 h 326"/>
                <a:gd name="T98" fmla="*/ 27279 w 937"/>
                <a:gd name="T99" fmla="*/ 9925 h 326"/>
                <a:gd name="T100" fmla="*/ 8915 w 937"/>
                <a:gd name="T101" fmla="*/ 9925 h 326"/>
                <a:gd name="T102" fmla="*/ 10843 w 937"/>
                <a:gd name="T103" fmla="*/ 9925 h 326"/>
                <a:gd name="T104" fmla="*/ 10843 w 937"/>
                <a:gd name="T105" fmla="*/ 2900 h 326"/>
                <a:gd name="T106" fmla="*/ 8915 w 937"/>
                <a:gd name="T107" fmla="*/ 2900 h 326"/>
                <a:gd name="T108" fmla="*/ 8915 w 937"/>
                <a:gd name="T109" fmla="*/ 9925 h 326"/>
                <a:gd name="T110" fmla="*/ 8915 w 937"/>
                <a:gd name="T111" fmla="*/ 1831 h 326"/>
                <a:gd name="T112" fmla="*/ 10843 w 937"/>
                <a:gd name="T113" fmla="*/ 1831 h 326"/>
                <a:gd name="T114" fmla="*/ 10843 w 937"/>
                <a:gd name="T115" fmla="*/ 250 h 326"/>
                <a:gd name="T116" fmla="*/ 8915 w 937"/>
                <a:gd name="T117" fmla="*/ 250 h 326"/>
                <a:gd name="T118" fmla="*/ 8915 w 937"/>
                <a:gd name="T119" fmla="*/ 183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10" name="Straight Connector 48">
            <a:extLst>
              <a:ext uri="{FF2B5EF4-FFF2-40B4-BE49-F238E27FC236}">
                <a16:creationId xmlns:a16="http://schemas.microsoft.com/office/drawing/2014/main" id="{426416A7-F4EE-49C9-B4F3-A3FE9B1309FB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ED250D02-CE48-4D25-A72A-E8DC05342ED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9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ED250D02-CE48-4D25-A72A-E8DC05342E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751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5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3359894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HS128 – </a:t>
            </a:r>
            <a:r>
              <a:rPr lang="en-US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HMI Alarm Management (for Fillers)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16 April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3EDF283F-3E97-4BF9-9F97-F383073B8B8B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2">
            <a:extLst>
              <a:ext uri="{FF2B5EF4-FFF2-40B4-BE49-F238E27FC236}">
                <a16:creationId xmlns:a16="http://schemas.microsoft.com/office/drawing/2014/main" id="{D0322E0C-C183-4180-9215-28E5CE836EC5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14" name="Rechteck 3">
              <a:extLst>
                <a:ext uri="{FF2B5EF4-FFF2-40B4-BE49-F238E27FC236}">
                  <a16:creationId xmlns:a16="http://schemas.microsoft.com/office/drawing/2014/main" id="{DAD344B5-EB06-421E-B91E-05095C3FC111}"/>
                </a:ext>
              </a:extLst>
            </p:cNvPr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VALOR Y VENTAJAS</a:t>
              </a:r>
            </a:p>
          </p:txBody>
        </p:sp>
        <p:sp>
          <p:nvSpPr>
            <p:cNvPr id="15" name="Rechteck 4">
              <a:extLst>
                <a:ext uri="{FF2B5EF4-FFF2-40B4-BE49-F238E27FC236}">
                  <a16:creationId xmlns:a16="http://schemas.microsoft.com/office/drawing/2014/main" id="{BB93FD69-83B6-49FC-BBF6-00316662E125}"/>
                </a:ext>
              </a:extLst>
            </p:cNvPr>
            <p:cNvSpPr>
              <a:spLocks/>
            </p:cNvSpPr>
            <p:nvPr/>
          </p:nvSpPr>
          <p:spPr>
            <a:xfrm>
              <a:off x="650875" y="2282805"/>
              <a:ext cx="3889375" cy="366595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" name="Rechteck 11">
              <a:extLst>
                <a:ext uri="{FF2B5EF4-FFF2-40B4-BE49-F238E27FC236}">
                  <a16:creationId xmlns:a16="http://schemas.microsoft.com/office/drawing/2014/main" id="{D53E5979-44BE-474F-935B-6B2F7EDB4837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DESCRIPCIÓN</a:t>
              </a:r>
            </a:p>
          </p:txBody>
        </p:sp>
        <p:sp>
          <p:nvSpPr>
            <p:cNvPr id="17" name="Rechteck 12">
              <a:extLst>
                <a:ext uri="{FF2B5EF4-FFF2-40B4-BE49-F238E27FC236}">
                  <a16:creationId xmlns:a16="http://schemas.microsoft.com/office/drawing/2014/main" id="{04813D34-F16C-4BCB-9AD5-69984D932E1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sp>
        <p:nvSpPr>
          <p:cNvPr id="19458" name="Title 1">
            <a:extLst>
              <a:ext uri="{FF2B5EF4-FFF2-40B4-BE49-F238E27FC236}">
                <a16:creationId xmlns:a16="http://schemas.microsoft.com/office/drawing/2014/main" id="{C6E9FC52-2586-47DB-B600-84347E782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34963"/>
            <a:ext cx="7993063" cy="461665"/>
          </a:xfrm>
        </p:spPr>
        <p:txBody>
          <a:bodyPr/>
          <a:lstStyle/>
          <a:p>
            <a:r>
              <a:rPr lang="es-ES"/>
              <a:t>Aumente </a:t>
            </a:r>
            <a:r>
              <a:rPr lang="es-ES" dirty="0"/>
              <a:t>la seguridad del operador</a:t>
            </a:r>
            <a:endParaRPr lang="de-CH" altLang="fr-FR" dirty="0">
              <a:solidFill>
                <a:srgbClr val="E64B00"/>
              </a:solidFill>
            </a:endParaRPr>
          </a:p>
        </p:txBody>
      </p:sp>
      <p:sp>
        <p:nvSpPr>
          <p:cNvPr id="19459" name="Content Placeholder 3">
            <a:extLst>
              <a:ext uri="{FF2B5EF4-FFF2-40B4-BE49-F238E27FC236}">
                <a16:creationId xmlns:a16="http://schemas.microsoft.com/office/drawing/2014/main" id="{5FEA996A-D7D8-4583-97F5-936B2CB43E38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52463" y="1454150"/>
            <a:ext cx="7993062" cy="309563"/>
          </a:xfrm>
        </p:spPr>
        <p:txBody>
          <a:bodyPr/>
          <a:lstStyle/>
          <a:p>
            <a:pPr>
              <a:buClrTx/>
            </a:pPr>
            <a:r>
              <a:rPr lang="es-ES" altLang="fr-FR" dirty="0">
                <a:solidFill>
                  <a:srgbClr val="000000"/>
                </a:solidFill>
              </a:rPr>
              <a:t>Sistema de extracción de CO2</a:t>
            </a:r>
            <a:endParaRPr lang="de-CH" altLang="fr-FR" dirty="0">
              <a:solidFill>
                <a:srgbClr val="000000"/>
              </a:solidFill>
            </a:endParaRPr>
          </a:p>
        </p:txBody>
      </p:sp>
      <p:sp>
        <p:nvSpPr>
          <p:cNvPr id="19464" name="Text Placeholder 2">
            <a:extLst>
              <a:ext uri="{FF2B5EF4-FFF2-40B4-BE49-F238E27FC236}">
                <a16:creationId xmlns:a16="http://schemas.microsoft.com/office/drawing/2014/main" id="{484BFE25-F29F-4259-A183-52DC3CDE3DFF}"/>
              </a:ext>
            </a:extLst>
          </p:cNvPr>
          <p:cNvSpPr txBox="1">
            <a:spLocks/>
          </p:cNvSpPr>
          <p:nvPr/>
        </p:nvSpPr>
        <p:spPr bwMode="auto">
          <a:xfrm>
            <a:off x="647700" y="5885498"/>
            <a:ext cx="8318500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</a:pPr>
            <a:r>
              <a:rPr lang="de-CH" altLang="fr-FR" sz="800" dirty="0">
                <a:solidFill>
                  <a:srgbClr val="000000"/>
                </a:solidFill>
              </a:rPr>
              <a:t>Valor: </a:t>
            </a:r>
            <a:r>
              <a:rPr lang="de-CH" altLang="fr-FR" sz="800" dirty="0" err="1">
                <a:solidFill>
                  <a:srgbClr val="000000"/>
                </a:solidFill>
              </a:rPr>
              <a:t>Seguridad</a:t>
            </a:r>
            <a:r>
              <a:rPr lang="de-CH" altLang="fr-FR" sz="800" dirty="0">
                <a:solidFill>
                  <a:srgbClr val="000000"/>
                </a:solidFill>
              </a:rPr>
              <a:t> y </a:t>
            </a:r>
            <a:r>
              <a:rPr lang="de-CH" altLang="fr-FR" sz="800" dirty="0" err="1">
                <a:solidFill>
                  <a:srgbClr val="000000"/>
                </a:solidFill>
              </a:rPr>
              <a:t>ergonomía</a:t>
            </a:r>
            <a:endParaRPr lang="de-CH" altLang="fr-FR" sz="8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Tx/>
            </a:pPr>
            <a:r>
              <a:rPr lang="de-CH" altLang="fr-FR" sz="800" dirty="0" err="1">
                <a:solidFill>
                  <a:srgbClr val="000000"/>
                </a:solidFill>
              </a:rPr>
              <a:t>Equipamento</a:t>
            </a:r>
            <a:r>
              <a:rPr lang="de-CH" altLang="fr-FR" sz="800" dirty="0">
                <a:solidFill>
                  <a:srgbClr val="000000"/>
                </a:solidFill>
              </a:rPr>
              <a:t>: </a:t>
            </a:r>
            <a:r>
              <a:rPr lang="es-ES" sz="800" dirty="0">
                <a:solidFill>
                  <a:srgbClr val="000000"/>
                </a:solidFill>
              </a:rPr>
              <a:t>llenadoras </a:t>
            </a:r>
            <a:r>
              <a:rPr lang="en-US" altLang="it-IT" sz="800" kern="0" dirty="0">
                <a:solidFill>
                  <a:srgbClr val="000000"/>
                </a:solidFill>
                <a:ea typeface="ＭＳ Ｐゴシック"/>
                <a:cs typeface="Arial" panose="020B0604020202020204" pitchFamily="34" charset="0"/>
              </a:rPr>
              <a:t>RAF-RBS-RBV-REE-REG-REP-REV-RFD-RNF-RSC-RSE-RVE-RMA(SF320)-RMB(SF300)-RME(SF330)</a:t>
            </a:r>
            <a:endParaRPr lang="de-CH" altLang="fr-FR" sz="8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Tx/>
            </a:pPr>
            <a:r>
              <a:rPr lang="de-CH" altLang="fr-FR" sz="800" dirty="0" err="1">
                <a:solidFill>
                  <a:srgbClr val="000000"/>
                </a:solidFill>
              </a:rPr>
              <a:t>Código</a:t>
            </a:r>
            <a:r>
              <a:rPr lang="de-CH" altLang="fr-FR" sz="800" dirty="0">
                <a:solidFill>
                  <a:srgbClr val="000000"/>
                </a:solidFill>
              </a:rPr>
              <a:t> do </a:t>
            </a:r>
            <a:r>
              <a:rPr lang="de-CH" altLang="fr-FR" sz="800" dirty="0" err="1">
                <a:solidFill>
                  <a:srgbClr val="000000"/>
                </a:solidFill>
              </a:rPr>
              <a:t>catálogo</a:t>
            </a:r>
            <a:r>
              <a:rPr lang="de-CH" altLang="fr-FR" sz="800" dirty="0">
                <a:solidFill>
                  <a:srgbClr val="000000"/>
                </a:solidFill>
              </a:rPr>
              <a:t>: </a:t>
            </a:r>
            <a:r>
              <a:rPr lang="en-GB" altLang="fr-FR" sz="800" dirty="0">
                <a:solidFill>
                  <a:srgbClr val="000000"/>
                </a:solidFill>
              </a:rPr>
              <a:t>HS128</a:t>
            </a:r>
            <a:endParaRPr lang="de-CH" altLang="fr-FR" sz="800" dirty="0">
              <a:solidFill>
                <a:srgbClr val="00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7008804-9C03-45FC-9B7E-3BD1B0108642}"/>
              </a:ext>
            </a:extLst>
          </p:cNvPr>
          <p:cNvSpPr/>
          <p:nvPr/>
        </p:nvSpPr>
        <p:spPr>
          <a:xfrm>
            <a:off x="647700" y="2134261"/>
            <a:ext cx="3889375" cy="14126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Concentración de CO2 drásticamente reducida (sin alarma);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Extracción de CO2 a nivel del suelo;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Cuchilla de extracción de gran apertura;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Dispositivo seguro y ergonómico;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Entorno más seguro para los operadores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1775B65-8BE0-43FC-BB01-A43512D70D73}"/>
              </a:ext>
            </a:extLst>
          </p:cNvPr>
          <p:cNvSpPr/>
          <p:nvPr/>
        </p:nvSpPr>
        <p:spPr>
          <a:xfrm>
            <a:off x="4751388" y="2159045"/>
            <a:ext cx="3889375" cy="2106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El nuevo sistema incluye básicamente dos componentes: grupo de extracción de CO2 y detector de CO2 (en dos puntos de detección). Para extraer el CO2 de la masilla de forma más eficaz, está previsto contenerlo con protectores de plástico: estos separarán la masilla del espacio exterior de las puertas de protección, en la zona que se muestra en la figura siguiente en amarillo (a nivel del suelo) .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Se debe verificar si la máquina ya está equipada con los protectores plásticos de cierre, de lo contrario se deben proporcionar para la aplicación de la actualización.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37" name="Rettangolo 1">
            <a:extLst>
              <a:ext uri="{FF2B5EF4-FFF2-40B4-BE49-F238E27FC236}">
                <a16:creationId xmlns:a16="http://schemas.microsoft.com/office/drawing/2014/main" id="{85EC3EBA-9B93-4520-9214-7BEFD5778D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9923" y="5125701"/>
            <a:ext cx="1944000" cy="15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Plastic guards area in a cans filler</a:t>
            </a:r>
            <a:endParaRPr kumimoji="0" lang="en-US" altLang="en-US" sz="900" b="1" i="0" u="none" strike="noStrike" kern="1200" cap="none" spc="0" normalizeH="0" baseline="0" noProof="0" dirty="0">
              <a:ln>
                <a:noFill/>
              </a:ln>
              <a:solidFill>
                <a:srgbClr val="E64B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38" name="Gruppo 4">
            <a:extLst>
              <a:ext uri="{FF2B5EF4-FFF2-40B4-BE49-F238E27FC236}">
                <a16:creationId xmlns:a16="http://schemas.microsoft.com/office/drawing/2014/main" id="{5D795833-4617-42A2-832E-C2F0A99EDAC5}"/>
              </a:ext>
            </a:extLst>
          </p:cNvPr>
          <p:cNvGrpSpPr>
            <a:grpSpLocks noChangeAspect="1"/>
          </p:cNvGrpSpPr>
          <p:nvPr/>
        </p:nvGrpSpPr>
        <p:grpSpPr>
          <a:xfrm>
            <a:off x="5058030" y="4641299"/>
            <a:ext cx="1182196" cy="1125854"/>
            <a:chOff x="5612167" y="4641448"/>
            <a:chExt cx="1330210" cy="1266814"/>
          </a:xfrm>
        </p:grpSpPr>
        <p:pic>
          <p:nvPicPr>
            <p:cNvPr id="39" name="Immagine 15">
              <a:extLst>
                <a:ext uri="{FF2B5EF4-FFF2-40B4-BE49-F238E27FC236}">
                  <a16:creationId xmlns:a16="http://schemas.microsoft.com/office/drawing/2014/main" id="{4FA800BD-4EBD-455F-8F3C-8977CBE1317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9383"/>
            <a:stretch>
              <a:fillRect/>
            </a:stretch>
          </p:blipFill>
          <p:spPr bwMode="auto">
            <a:xfrm>
              <a:off x="5612167" y="4641448"/>
              <a:ext cx="1330210" cy="126681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Figura a mano libera: forma 46">
              <a:extLst>
                <a:ext uri="{FF2B5EF4-FFF2-40B4-BE49-F238E27FC236}">
                  <a16:creationId xmlns:a16="http://schemas.microsoft.com/office/drawing/2014/main" id="{0FF4F619-5FB6-407E-8FD9-4DB2B25C3567}"/>
                </a:ext>
              </a:extLst>
            </p:cNvPr>
            <p:cNvSpPr/>
            <p:nvPr/>
          </p:nvSpPr>
          <p:spPr>
            <a:xfrm>
              <a:off x="5680013" y="5263176"/>
              <a:ext cx="758531" cy="526079"/>
            </a:xfrm>
            <a:custGeom>
              <a:avLst/>
              <a:gdLst>
                <a:gd name="connsiteX0" fmla="*/ 0 w 1081088"/>
                <a:gd name="connsiteY0" fmla="*/ 0 h 750094"/>
                <a:gd name="connsiteX1" fmla="*/ 2382 w 1081088"/>
                <a:gd name="connsiteY1" fmla="*/ 161925 h 750094"/>
                <a:gd name="connsiteX2" fmla="*/ 1033463 w 1081088"/>
                <a:gd name="connsiteY2" fmla="*/ 750094 h 750094"/>
                <a:gd name="connsiteX3" fmla="*/ 1081088 w 1081088"/>
                <a:gd name="connsiteY3" fmla="*/ 609600 h 750094"/>
                <a:gd name="connsiteX4" fmla="*/ 0 w 1081088"/>
                <a:gd name="connsiteY4" fmla="*/ 0 h 750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1088" h="750094">
                  <a:moveTo>
                    <a:pt x="0" y="0"/>
                  </a:moveTo>
                  <a:lnTo>
                    <a:pt x="2382" y="161925"/>
                  </a:lnTo>
                  <a:lnTo>
                    <a:pt x="1033463" y="750094"/>
                  </a:lnTo>
                  <a:lnTo>
                    <a:pt x="1081088" y="609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>
                <a:alpha val="3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1" name="Figura a mano libera: forma 47">
              <a:extLst>
                <a:ext uri="{FF2B5EF4-FFF2-40B4-BE49-F238E27FC236}">
                  <a16:creationId xmlns:a16="http://schemas.microsoft.com/office/drawing/2014/main" id="{CE9A8D10-76E6-498A-B78D-E109CA8217A2}"/>
                </a:ext>
              </a:extLst>
            </p:cNvPr>
            <p:cNvSpPr/>
            <p:nvPr/>
          </p:nvSpPr>
          <p:spPr>
            <a:xfrm>
              <a:off x="5975862" y="4997357"/>
              <a:ext cx="696247" cy="184628"/>
            </a:xfrm>
            <a:custGeom>
              <a:avLst/>
              <a:gdLst>
                <a:gd name="connsiteX0" fmla="*/ 0 w 992981"/>
                <a:gd name="connsiteY0" fmla="*/ 47625 h 261938"/>
                <a:gd name="connsiteX1" fmla="*/ 85725 w 992981"/>
                <a:gd name="connsiteY1" fmla="*/ 0 h 261938"/>
                <a:gd name="connsiteX2" fmla="*/ 778668 w 992981"/>
                <a:gd name="connsiteY2" fmla="*/ 54769 h 261938"/>
                <a:gd name="connsiteX3" fmla="*/ 992981 w 992981"/>
                <a:gd name="connsiteY3" fmla="*/ 183357 h 261938"/>
                <a:gd name="connsiteX4" fmla="*/ 945356 w 992981"/>
                <a:gd name="connsiteY4" fmla="*/ 261938 h 261938"/>
                <a:gd name="connsiteX5" fmla="*/ 745331 w 992981"/>
                <a:gd name="connsiteY5" fmla="*/ 152400 h 261938"/>
                <a:gd name="connsiteX6" fmla="*/ 121443 w 992981"/>
                <a:gd name="connsiteY6" fmla="*/ 95250 h 261938"/>
                <a:gd name="connsiteX7" fmla="*/ 33337 w 992981"/>
                <a:gd name="connsiteY7" fmla="*/ 121444 h 261938"/>
                <a:gd name="connsiteX8" fmla="*/ 0 w 992981"/>
                <a:gd name="connsiteY8" fmla="*/ 47625 h 261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2981" h="261938">
                  <a:moveTo>
                    <a:pt x="0" y="47625"/>
                  </a:moveTo>
                  <a:lnTo>
                    <a:pt x="85725" y="0"/>
                  </a:lnTo>
                  <a:lnTo>
                    <a:pt x="778668" y="54769"/>
                  </a:lnTo>
                  <a:lnTo>
                    <a:pt x="992981" y="183357"/>
                  </a:lnTo>
                  <a:lnTo>
                    <a:pt x="945356" y="261938"/>
                  </a:lnTo>
                  <a:lnTo>
                    <a:pt x="745331" y="152400"/>
                  </a:lnTo>
                  <a:lnTo>
                    <a:pt x="121443" y="95250"/>
                  </a:lnTo>
                  <a:lnTo>
                    <a:pt x="33337" y="121444"/>
                  </a:lnTo>
                  <a:lnTo>
                    <a:pt x="0" y="47625"/>
                  </a:lnTo>
                  <a:close/>
                </a:path>
              </a:pathLst>
            </a:custGeom>
            <a:solidFill>
              <a:srgbClr val="FFFF00">
                <a:alpha val="3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2" name="Figura a mano libera: forma 48">
              <a:extLst>
                <a:ext uri="{FF2B5EF4-FFF2-40B4-BE49-F238E27FC236}">
                  <a16:creationId xmlns:a16="http://schemas.microsoft.com/office/drawing/2014/main" id="{F4EC3F31-5ABE-4A23-849E-5B2B303BF484}"/>
                </a:ext>
              </a:extLst>
            </p:cNvPr>
            <p:cNvSpPr/>
            <p:nvPr/>
          </p:nvSpPr>
          <p:spPr>
            <a:xfrm>
              <a:off x="6752188" y="5217576"/>
              <a:ext cx="161271" cy="251361"/>
            </a:xfrm>
            <a:custGeom>
              <a:avLst/>
              <a:gdLst>
                <a:gd name="connsiteX0" fmla="*/ 66675 w 230981"/>
                <a:gd name="connsiteY0" fmla="*/ 357188 h 357188"/>
                <a:gd name="connsiteX1" fmla="*/ 230981 w 230981"/>
                <a:gd name="connsiteY1" fmla="*/ 147638 h 357188"/>
                <a:gd name="connsiteX2" fmla="*/ 226219 w 230981"/>
                <a:gd name="connsiteY2" fmla="*/ 0 h 357188"/>
                <a:gd name="connsiteX3" fmla="*/ 0 w 230981"/>
                <a:gd name="connsiteY3" fmla="*/ 309563 h 357188"/>
                <a:gd name="connsiteX4" fmla="*/ 66675 w 230981"/>
                <a:gd name="connsiteY4" fmla="*/ 357188 h 357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981" h="357188">
                  <a:moveTo>
                    <a:pt x="66675" y="357188"/>
                  </a:moveTo>
                  <a:lnTo>
                    <a:pt x="230981" y="147638"/>
                  </a:lnTo>
                  <a:lnTo>
                    <a:pt x="226219" y="0"/>
                  </a:lnTo>
                  <a:lnTo>
                    <a:pt x="0" y="309563"/>
                  </a:lnTo>
                  <a:lnTo>
                    <a:pt x="66675" y="357188"/>
                  </a:lnTo>
                  <a:close/>
                </a:path>
              </a:pathLst>
            </a:custGeom>
            <a:solidFill>
              <a:srgbClr val="FFFF00">
                <a:alpha val="3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cxnSp>
        <p:nvCxnSpPr>
          <p:cNvPr id="43" name="Connettore 2 51">
            <a:extLst>
              <a:ext uri="{FF2B5EF4-FFF2-40B4-BE49-F238E27FC236}">
                <a16:creationId xmlns:a16="http://schemas.microsoft.com/office/drawing/2014/main" id="{CB462D90-3C56-48E0-897E-29A1C5D972BA}"/>
              </a:ext>
            </a:extLst>
          </p:cNvPr>
          <p:cNvCxnSpPr>
            <a:cxnSpLocks/>
          </p:cNvCxnSpPr>
          <p:nvPr/>
        </p:nvCxnSpPr>
        <p:spPr>
          <a:xfrm flipH="1" flipV="1">
            <a:off x="5950280" y="5039287"/>
            <a:ext cx="629645" cy="17182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53">
            <a:extLst>
              <a:ext uri="{FF2B5EF4-FFF2-40B4-BE49-F238E27FC236}">
                <a16:creationId xmlns:a16="http://schemas.microsoft.com/office/drawing/2014/main" id="{4BE146CD-AEFA-4D2C-8F82-E087E3A14674}"/>
              </a:ext>
            </a:extLst>
          </p:cNvPr>
          <p:cNvCxnSpPr>
            <a:cxnSpLocks/>
            <a:stCxn id="37" idx="1"/>
          </p:cNvCxnSpPr>
          <p:nvPr/>
        </p:nvCxnSpPr>
        <p:spPr>
          <a:xfrm flipH="1">
            <a:off x="5690643" y="5204226"/>
            <a:ext cx="889280" cy="30981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56">
            <a:extLst>
              <a:ext uri="{FF2B5EF4-FFF2-40B4-BE49-F238E27FC236}">
                <a16:creationId xmlns:a16="http://schemas.microsoft.com/office/drawing/2014/main" id="{2C4AC72A-56F9-4B67-B8D6-88B79059F322}"/>
              </a:ext>
            </a:extLst>
          </p:cNvPr>
          <p:cNvCxnSpPr>
            <a:cxnSpLocks/>
          </p:cNvCxnSpPr>
          <p:nvPr/>
        </p:nvCxnSpPr>
        <p:spPr>
          <a:xfrm flipH="1">
            <a:off x="6207383" y="5204226"/>
            <a:ext cx="365396" cy="41431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Immagine 26">
            <a:extLst>
              <a:ext uri="{FF2B5EF4-FFF2-40B4-BE49-F238E27FC236}">
                <a16:creationId xmlns:a16="http://schemas.microsoft.com/office/drawing/2014/main" id="{6F73193F-E441-4D99-9DAC-55A3F481AE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7928" y="4097890"/>
            <a:ext cx="1943117" cy="1515127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47" name="Immagine 27">
            <a:extLst>
              <a:ext uri="{FF2B5EF4-FFF2-40B4-BE49-F238E27FC236}">
                <a16:creationId xmlns:a16="http://schemas.microsoft.com/office/drawing/2014/main" id="{10B10DA0-A801-4480-8F99-431919FB9A7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97677" y="4026647"/>
            <a:ext cx="471435" cy="1076538"/>
          </a:xfrm>
          <a:prstGeom prst="rect">
            <a:avLst/>
          </a:prstGeom>
          <a:ln>
            <a:solidFill>
              <a:schemeClr val="tx1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cxnSp>
        <p:nvCxnSpPr>
          <p:cNvPr id="48" name="Connettore 2 28">
            <a:extLst>
              <a:ext uri="{FF2B5EF4-FFF2-40B4-BE49-F238E27FC236}">
                <a16:creationId xmlns:a16="http://schemas.microsoft.com/office/drawing/2014/main" id="{3003AF5A-942A-466C-BBD8-174BFE0B7935}"/>
              </a:ext>
            </a:extLst>
          </p:cNvPr>
          <p:cNvCxnSpPr>
            <a:cxnSpLocks/>
          </p:cNvCxnSpPr>
          <p:nvPr/>
        </p:nvCxnSpPr>
        <p:spPr>
          <a:xfrm>
            <a:off x="3243486" y="4385770"/>
            <a:ext cx="654331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Immagine 29">
            <a:extLst>
              <a:ext uri="{FF2B5EF4-FFF2-40B4-BE49-F238E27FC236}">
                <a16:creationId xmlns:a16="http://schemas.microsoft.com/office/drawing/2014/main" id="{0CD9D607-C990-46CD-AFE2-F33F1C2F130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68552" y="4572126"/>
            <a:ext cx="327199" cy="837307"/>
          </a:xfrm>
          <a:prstGeom prst="rect">
            <a:avLst/>
          </a:prstGeom>
          <a:ln>
            <a:solidFill>
              <a:schemeClr val="tx1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cxnSp>
        <p:nvCxnSpPr>
          <p:cNvPr id="50" name="Connettore 2 30">
            <a:extLst>
              <a:ext uri="{FF2B5EF4-FFF2-40B4-BE49-F238E27FC236}">
                <a16:creationId xmlns:a16="http://schemas.microsoft.com/office/drawing/2014/main" id="{F5ACF8B8-8875-4665-8398-CDC02E7B87CC}"/>
              </a:ext>
            </a:extLst>
          </p:cNvPr>
          <p:cNvCxnSpPr>
            <a:cxnSpLocks/>
          </p:cNvCxnSpPr>
          <p:nvPr/>
        </p:nvCxnSpPr>
        <p:spPr>
          <a:xfrm>
            <a:off x="3010786" y="4694341"/>
            <a:ext cx="162637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2 31">
            <a:extLst>
              <a:ext uri="{FF2B5EF4-FFF2-40B4-BE49-F238E27FC236}">
                <a16:creationId xmlns:a16="http://schemas.microsoft.com/office/drawing/2014/main" id="{B7C7E664-74C7-4B23-BAE8-49D4716DC3AC}"/>
              </a:ext>
            </a:extLst>
          </p:cNvPr>
          <p:cNvCxnSpPr>
            <a:cxnSpLocks/>
          </p:cNvCxnSpPr>
          <p:nvPr/>
        </p:nvCxnSpPr>
        <p:spPr>
          <a:xfrm>
            <a:off x="3244632" y="4711043"/>
            <a:ext cx="226813" cy="10373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Immagine 32">
            <a:extLst>
              <a:ext uri="{FF2B5EF4-FFF2-40B4-BE49-F238E27FC236}">
                <a16:creationId xmlns:a16="http://schemas.microsoft.com/office/drawing/2014/main" id="{72C3CE80-12BE-410D-8D42-44988A6B865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4897" y="4572126"/>
            <a:ext cx="352248" cy="837307"/>
          </a:xfrm>
          <a:prstGeom prst="rect">
            <a:avLst/>
          </a:prstGeom>
          <a:ln>
            <a:solidFill>
              <a:schemeClr val="tx1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cxnSp>
        <p:nvCxnSpPr>
          <p:cNvPr id="53" name="Connettore 2 33">
            <a:extLst>
              <a:ext uri="{FF2B5EF4-FFF2-40B4-BE49-F238E27FC236}">
                <a16:creationId xmlns:a16="http://schemas.microsoft.com/office/drawing/2014/main" id="{C49803C1-217C-4F20-956C-0DF880994BA5}"/>
              </a:ext>
            </a:extLst>
          </p:cNvPr>
          <p:cNvCxnSpPr>
            <a:cxnSpLocks/>
          </p:cNvCxnSpPr>
          <p:nvPr/>
        </p:nvCxnSpPr>
        <p:spPr>
          <a:xfrm flipH="1" flipV="1">
            <a:off x="1165513" y="5322030"/>
            <a:ext cx="403516" cy="186373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ttangolo 12">
            <a:extLst>
              <a:ext uri="{FF2B5EF4-FFF2-40B4-BE49-F238E27FC236}">
                <a16:creationId xmlns:a16="http://schemas.microsoft.com/office/drawing/2014/main" id="{3BD79873-1B75-49BA-BDF7-C702A26C1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249" y="4373651"/>
            <a:ext cx="854969" cy="195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6000" tIns="36000" rIns="36000" bIns="360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Extraction point</a:t>
            </a:r>
            <a:endParaRPr kumimoji="0" lang="it-IT" altLang="it-IT" sz="800" b="1" i="0" u="none" strike="noStrike" kern="1200" cap="none" spc="0" normalizeH="0" baseline="0" noProof="0" dirty="0">
              <a:ln>
                <a:noFill/>
              </a:ln>
              <a:solidFill>
                <a:srgbClr val="E64B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5" name="Rettangolo 16">
            <a:extLst>
              <a:ext uri="{FF2B5EF4-FFF2-40B4-BE49-F238E27FC236}">
                <a16:creationId xmlns:a16="http://schemas.microsoft.com/office/drawing/2014/main" id="{D39CED7D-56D5-4120-B552-28A976B6F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8186" y="4586594"/>
            <a:ext cx="710697" cy="195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6000" tIns="36000" rIns="36000" bIns="360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CO</a:t>
            </a:r>
            <a:r>
              <a:rPr kumimoji="0" lang="en-US" altLang="it-IT" sz="800" b="1" i="0" u="none" strike="noStrike" kern="1200" cap="none" spc="0" normalizeH="0" baseline="-2500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2</a:t>
            </a: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Detector</a:t>
            </a:r>
            <a:endParaRPr kumimoji="0" lang="it-IT" altLang="it-IT" sz="800" b="1" i="0" u="none" strike="noStrike" kern="1200" cap="none" spc="0" normalizeH="0" baseline="0" noProof="0" dirty="0">
              <a:ln>
                <a:noFill/>
              </a:ln>
              <a:solidFill>
                <a:srgbClr val="E64B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6" name="Rettangolo 20">
            <a:extLst>
              <a:ext uri="{FF2B5EF4-FFF2-40B4-BE49-F238E27FC236}">
                <a16:creationId xmlns:a16="http://schemas.microsoft.com/office/drawing/2014/main" id="{0316AC3D-B0AF-4072-928D-A3F5F5C980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521" y="5430067"/>
            <a:ext cx="739552" cy="318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6000" tIns="36000" rIns="36000" bIns="360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CO</a:t>
            </a:r>
            <a:r>
              <a:rPr kumimoji="0" lang="en-US" altLang="it-IT" sz="800" b="1" i="0" u="none" strike="noStrike" kern="1200" cap="none" spc="0" normalizeH="0" baseline="-2500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2</a:t>
            </a: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Detector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(first point)</a:t>
            </a:r>
          </a:p>
        </p:txBody>
      </p:sp>
      <p:sp>
        <p:nvSpPr>
          <p:cNvPr id="57" name="Rettangolo 16">
            <a:extLst>
              <a:ext uri="{FF2B5EF4-FFF2-40B4-BE49-F238E27FC236}">
                <a16:creationId xmlns:a16="http://schemas.microsoft.com/office/drawing/2014/main" id="{63F84166-2998-4C62-93B7-E4D87C52D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7049" y="5499916"/>
            <a:ext cx="825551" cy="249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CO</a:t>
            </a:r>
            <a:r>
              <a:rPr kumimoji="0" lang="en-US" altLang="it-IT" sz="800" b="1" i="0" u="none" strike="noStrike" kern="1200" cap="none" spc="0" normalizeH="0" baseline="-2500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2</a:t>
            </a: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Detector (second point)</a:t>
            </a:r>
          </a:p>
        </p:txBody>
      </p:sp>
      <p:sp>
        <p:nvSpPr>
          <p:cNvPr id="58" name="Rettangolo 1">
            <a:extLst>
              <a:ext uri="{FF2B5EF4-FFF2-40B4-BE49-F238E27FC236}">
                <a16:creationId xmlns:a16="http://schemas.microsoft.com/office/drawing/2014/main" id="{ED6E61AB-818D-4BB5-842A-E6B0FF555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5486" y="3894139"/>
            <a:ext cx="1728000" cy="12483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Example of layout for a cans filler</a:t>
            </a:r>
            <a:endParaRPr kumimoji="0" lang="en-US" altLang="en-US" sz="800" b="1" i="0" u="none" strike="noStrike" kern="1200" cap="none" spc="0" normalizeH="0" baseline="0" noProof="0" dirty="0">
              <a:ln>
                <a:noFill/>
              </a:ln>
              <a:solidFill>
                <a:srgbClr val="E64B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pic>
        <p:nvPicPr>
          <p:cNvPr id="59" name="Immagine 2">
            <a:extLst>
              <a:ext uri="{FF2B5EF4-FFF2-40B4-BE49-F238E27FC236}">
                <a16:creationId xmlns:a16="http://schemas.microsoft.com/office/drawing/2014/main" id="{DF8202D3-CA1C-4A0F-9777-D12BEA2CFA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25292" y="4431484"/>
            <a:ext cx="242637" cy="111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606</TotalTime>
  <Words>209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MS PGothic</vt:lpstr>
      <vt:lpstr>宋体</vt:lpstr>
      <vt:lpstr>Arial</vt:lpstr>
      <vt:lpstr>Wingdings</vt:lpstr>
      <vt:lpstr>1_NewSidel_Template_4x3_with add layouts</vt:lpstr>
      <vt:lpstr>think-cell Folie</vt:lpstr>
      <vt:lpstr>Aumente la seguridad del operador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79</cp:revision>
  <dcterms:created xsi:type="dcterms:W3CDTF">2018-02-10T17:04:39Z</dcterms:created>
  <dcterms:modified xsi:type="dcterms:W3CDTF">2021-04-16T11:44:56Z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2021-04-16T11:44:56Z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ActionId">
    <vt:lpwstr/>
  </property>
  <property fmtid="{D5CDD505-2E9C-101B-9397-08002B2CF9AE}" pid="17" name="MSIP_Label_94480757-a570-4f64-84e7-c5b3ffe9d573_ContentBits">
    <vt:lpwstr>2</vt:lpwstr>
  </property>
</Properties>
</file>