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1205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67408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HS129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RVE Filling Valve 2.0 (Long Life Maintenance)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65DB95DE-EB21-488B-B505-A7510B2CC5E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>
            <a:extLst>
              <a:ext uri="{FF2B5EF4-FFF2-40B4-BE49-F238E27FC236}">
                <a16:creationId xmlns:a16="http://schemas.microsoft.com/office/drawing/2014/main" id="{F01F2DFD-C6C2-454F-892B-042EE35CDE65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11168"/>
            <a:ext cx="7991475" cy="4127500"/>
            <a:chOff x="647700" y="1908175"/>
            <a:chExt cx="7991475" cy="3938588"/>
          </a:xfrm>
        </p:grpSpPr>
        <p:sp>
          <p:nvSpPr>
            <p:cNvPr id="28" name="Rechteck 3">
              <a:extLst>
                <a:ext uri="{FF2B5EF4-FFF2-40B4-BE49-F238E27FC236}">
                  <a16:creationId xmlns:a16="http://schemas.microsoft.com/office/drawing/2014/main" id="{33FFD25A-7762-445C-A2A6-1B575FCC30CD}"/>
                </a:ext>
              </a:extLst>
            </p:cNvPr>
            <p:cNvSpPr/>
            <p:nvPr/>
          </p:nvSpPr>
          <p:spPr>
            <a:xfrm>
              <a:off x="6477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zh-CN" altLang="fr-FR" sz="1400" b="1" dirty="0">
                  <a:solidFill>
                    <a:srgbClr val="FFFFFF"/>
                  </a:solidFill>
                  <a:ea typeface="FZZhunYuan-M02S" pitchFamily="34" charset="-128"/>
                </a:rPr>
                <a:t>价值和益处</a:t>
              </a:r>
            </a:p>
          </p:txBody>
        </p:sp>
        <p:sp>
          <p:nvSpPr>
            <p:cNvPr id="29" name="Rechteck 4">
              <a:extLst>
                <a:ext uri="{FF2B5EF4-FFF2-40B4-BE49-F238E27FC236}">
                  <a16:creationId xmlns:a16="http://schemas.microsoft.com/office/drawing/2014/main" id="{4936DD1B-0618-40F9-9762-A49A258B293F}"/>
                </a:ext>
              </a:extLst>
            </p:cNvPr>
            <p:cNvSpPr>
              <a:spLocks/>
            </p:cNvSpPr>
            <p:nvPr/>
          </p:nvSpPr>
          <p:spPr>
            <a:xfrm>
              <a:off x="647700" y="2308093"/>
              <a:ext cx="3889375" cy="35386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indent="-182563">
                <a:spcBef>
                  <a:spcPct val="45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GB" altLang="x-none" sz="12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hteck 11">
              <a:extLst>
                <a:ext uri="{FF2B5EF4-FFF2-40B4-BE49-F238E27FC236}">
                  <a16:creationId xmlns:a16="http://schemas.microsoft.com/office/drawing/2014/main" id="{08EA914E-497D-4071-8A05-5604F6A728D9}"/>
                </a:ext>
              </a:extLst>
            </p:cNvPr>
            <p:cNvSpPr/>
            <p:nvPr/>
          </p:nvSpPr>
          <p:spPr>
            <a:xfrm>
              <a:off x="4749800" y="1908175"/>
              <a:ext cx="3889375" cy="39991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lvl="0" indent="-190500" fontAlgn="base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zh-CN" altLang="fr-FR" sz="1400" b="1" noProof="1">
                  <a:solidFill>
                    <a:srgbClr val="FFFFFF"/>
                  </a:solidFill>
                  <a:latin typeface="Arial" charset="0"/>
                  <a:ea typeface="FZZhunYuan-M02S"/>
                  <a:cs typeface="Arial" charset="0"/>
                </a:rPr>
                <a:t>描述</a:t>
              </a:r>
            </a:p>
          </p:txBody>
        </p:sp>
        <p:sp>
          <p:nvSpPr>
            <p:cNvPr id="31" name="Rechteck 12">
              <a:extLst>
                <a:ext uri="{FF2B5EF4-FFF2-40B4-BE49-F238E27FC236}">
                  <a16:creationId xmlns:a16="http://schemas.microsoft.com/office/drawing/2014/main" id="{C61382BF-3A07-432D-B937-E7DFFDEFD8D5}"/>
                </a:ext>
              </a:extLst>
            </p:cNvPr>
            <p:cNvSpPr>
              <a:spLocks/>
            </p:cNvSpPr>
            <p:nvPr/>
          </p:nvSpPr>
          <p:spPr>
            <a:xfrm>
              <a:off x="4749800" y="2305063"/>
              <a:ext cx="3889375" cy="3541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182563" lvl="1" indent="-182563">
                <a:spcBef>
                  <a:spcPts val="300"/>
                </a:spcBef>
                <a:buClr>
                  <a:srgbClr val="E64B00"/>
                </a:buClr>
                <a:buSzPct val="100000"/>
                <a:buFont typeface="Wingdings" charset="2"/>
                <a:buChar char="§"/>
                <a:tabLst>
                  <a:tab pos="2974975" algn="l"/>
                  <a:tab pos="3151188" algn="l"/>
                </a:tabLst>
                <a:defRPr/>
              </a:pPr>
              <a:endParaRPr lang="fr-FR" altLang="x-none" sz="1200" dirty="0">
                <a:solidFill>
                  <a:srgbClr val="000000"/>
                </a:solidFill>
                <a:ea typeface="MS PGothic" charset="-128"/>
              </a:endParaRPr>
            </a:p>
          </p:txBody>
        </p:sp>
      </p:grp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zh-CN" altLang="fr-FR" dirty="0"/>
              <a:t>降低维护成本并确保设备效率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38" y="1403193"/>
            <a:ext cx="7997825" cy="307975"/>
          </a:xfrm>
        </p:spPr>
        <p:txBody>
          <a:bodyPr/>
          <a:lstStyle/>
          <a:p>
            <a:r>
              <a:rPr lang="fr-FR" altLang="zh-CN" dirty="0"/>
              <a:t>RVE</a:t>
            </a:r>
            <a:r>
              <a:rPr lang="zh-CN" altLang="fr-FR" dirty="0"/>
              <a:t>充液阀</a:t>
            </a:r>
            <a:r>
              <a:rPr lang="fr-FR" altLang="zh-CN" dirty="0"/>
              <a:t>2.0</a:t>
            </a:r>
            <a:endParaRPr lang="fr-FR" altLang="fr-FR" dirty="0"/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9288" y="2144382"/>
            <a:ext cx="3890963" cy="1596197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roller layout increase lifetime + 100%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pneumatic kit does not produce abrasive dust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columns bushings self-lubricants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membrane group FDA fully certified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New rubber mouth transfer aroma free</a:t>
            </a:r>
            <a:r>
              <a:rPr lang="en-US" sz="1200" dirty="0">
                <a:solidFill>
                  <a:srgbClr val="000000"/>
                </a:solidFill>
              </a:rPr>
              <a:t>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>
                <a:cs typeface="Arial" panose="020B0604020202020204" pitchFamily="34" charset="0"/>
              </a:rPr>
              <a:t>New gripper with </a:t>
            </a:r>
            <a:r>
              <a:rPr lang="en-US" altLang="it-IT" sz="1200" dirty="0"/>
              <a:t>lower maintenance costs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84331" y="2206688"/>
            <a:ext cx="3823487" cy="2002462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Complete overhaul kit for </a:t>
            </a:r>
            <a:r>
              <a:rPr lang="en-US" altLang="it-IT" sz="1200" dirty="0" err="1"/>
              <a:t>Eurotronica</a:t>
            </a:r>
            <a:r>
              <a:rPr lang="en-US" altLang="it-IT" sz="1200" dirty="0"/>
              <a:t> FM-C RVE valves, using innovative material to improve the duration of the seals, improving the hygiene and reduce the maintenance in most areas subject to wear and stress.</a:t>
            </a:r>
          </a:p>
          <a:p>
            <a:pPr marL="182563" indent="-182563" algn="just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This upgrade consists of a kit that basically includes six components: New Roller &amp; Quick Change System, New Pneumatic Kit, New Columns Bushings Kit, New Membrane Group, New Rubber Mouth, New Gripper</a:t>
            </a:r>
            <a:r>
              <a:rPr lang="it-IT" altLang="it-IT" sz="1200" dirty="0"/>
              <a:t>.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1DD519C1-C3CE-49FD-B92B-0312D389B24C}"/>
              </a:ext>
            </a:extLst>
          </p:cNvPr>
          <p:cNvSpPr txBox="1">
            <a:spLocks/>
          </p:cNvSpPr>
          <p:nvPr/>
        </p:nvSpPr>
        <p:spPr bwMode="auto">
          <a:xfrm>
            <a:off x="652462" y="5915088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zh-CN" sz="800" dirty="0">
                <a:solidFill>
                  <a:srgbClr val="000000"/>
                </a:solidFill>
              </a:rPr>
              <a:t>价值：</a:t>
            </a:r>
            <a:r>
              <a:rPr lang="zh-CN" altLang="fr-FR" sz="800" kern="0" dirty="0">
                <a:solidFill>
                  <a:srgbClr val="000000"/>
                </a:solidFill>
                <a:latin typeface="方正准圆简体"/>
                <a:cs typeface="方正准圆简体"/>
              </a:rPr>
              <a:t> 维护，效率</a:t>
            </a:r>
            <a:endParaRPr lang="fr-FR" altLang="zh-CN" sz="800" kern="0" dirty="0">
              <a:solidFill>
                <a:srgbClr val="000000"/>
              </a:solidFill>
              <a:latin typeface="方正准圆简体"/>
              <a:cs typeface="方正准圆简体"/>
            </a:endParaRPr>
          </a:p>
          <a:p>
            <a:pPr fontAlgn="base">
              <a:spcAft>
                <a:spcPct val="0"/>
              </a:spcAft>
              <a:defRPr/>
            </a:pPr>
            <a:r>
              <a:rPr kumimoji="0" lang="zh-CN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FZZhunYuan-M02S"/>
                <a:cs typeface="+mn-cs"/>
              </a:rPr>
              <a:t>设备： </a:t>
            </a:r>
            <a:r>
              <a:rPr lang="ja-JP" altLang="fr-FR" sz="800" dirty="0">
                <a:latin typeface="FZZhunYuan-M02S"/>
                <a:cs typeface="FZZhunYuan-M02S"/>
              </a:rPr>
              <a:t>灌装机</a:t>
            </a:r>
            <a:r>
              <a:rPr lang="en-GB" altLang="fr-FR" sz="800" dirty="0">
                <a:solidFill>
                  <a:srgbClr val="000000"/>
                </a:solidFill>
              </a:rPr>
              <a:t> </a:t>
            </a:r>
            <a:r>
              <a:rPr lang="it-IT" altLang="it-IT" sz="800" dirty="0"/>
              <a:t>Eurotronica FM-C SRVE</a:t>
            </a:r>
          </a:p>
          <a:p>
            <a:pPr fontAlgn="base">
              <a:spcAft>
                <a:spcPct val="0"/>
              </a:spcAft>
              <a:defRPr/>
            </a:pPr>
            <a:r>
              <a:rPr kumimoji="0" lang="zh-CN" sz="8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FZZhunYuan-M02S"/>
                <a:cs typeface="+mn-cs"/>
              </a:rPr>
              <a:t>目录代码：</a:t>
            </a:r>
            <a:r>
              <a:rPr lang="en-GB" altLang="fr-FR" sz="800" dirty="0">
                <a:solidFill>
                  <a:srgbClr val="000000"/>
                </a:solidFill>
              </a:rPr>
              <a:t> HS129</a:t>
            </a:r>
            <a:endParaRPr kumimoji="0" lang="zh-CN" sz="800" b="0" i="0" u="none" strike="noStrike" cap="none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FZZhunYuan-M02S"/>
              <a:cs typeface="+mn-cs"/>
            </a:endParaRPr>
          </a:p>
        </p:txBody>
      </p:sp>
      <p:pic>
        <p:nvPicPr>
          <p:cNvPr id="56" name="Picture 6" descr="RVE VALVE">
            <a:extLst>
              <a:ext uri="{FF2B5EF4-FFF2-40B4-BE49-F238E27FC236}">
                <a16:creationId xmlns:a16="http://schemas.microsoft.com/office/drawing/2014/main" id="{D3D9ED95-FD25-4DCB-91F3-C6E85A79B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4052" t="1337" r="6549" b="1654"/>
          <a:stretch/>
        </p:blipFill>
        <p:spPr bwMode="auto">
          <a:xfrm>
            <a:off x="1860820" y="3863309"/>
            <a:ext cx="702636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itel 1">
            <a:extLst>
              <a:ext uri="{FF2B5EF4-FFF2-40B4-BE49-F238E27FC236}">
                <a16:creationId xmlns:a16="http://schemas.microsoft.com/office/drawing/2014/main" id="{0236F3EA-F264-43EA-8740-2066C113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6" y="4592893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current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  <p:pic>
        <p:nvPicPr>
          <p:cNvPr id="58" name="Immagine 4">
            <a:extLst>
              <a:ext uri="{FF2B5EF4-FFF2-40B4-BE49-F238E27FC236}">
                <a16:creationId xmlns:a16="http://schemas.microsoft.com/office/drawing/2014/main" id="{4B814040-F149-4CC7-8AE1-EF5AB0E77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0" t="1202" r="10706" b="1257"/>
          <a:stretch>
            <a:fillRect/>
          </a:stretch>
        </p:blipFill>
        <p:spPr bwMode="auto">
          <a:xfrm rot="60000">
            <a:off x="2797120" y="3863309"/>
            <a:ext cx="44821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itel 1">
            <a:extLst>
              <a:ext uri="{FF2B5EF4-FFF2-40B4-BE49-F238E27FC236}">
                <a16:creationId xmlns:a16="http://schemas.microsoft.com/office/drawing/2014/main" id="{F967FDC5-FAB8-40DC-9ACE-73005DF6B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748" y="4576138"/>
            <a:ext cx="108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900" b="1" dirty="0">
                <a:solidFill>
                  <a:srgbClr val="E64B00"/>
                </a:solidFill>
              </a:rPr>
              <a:t>Example of new</a:t>
            </a:r>
            <a:r>
              <a:rPr lang="en-US" altLang="it-IT" sz="900" b="1" dirty="0">
                <a:solidFill>
                  <a:srgbClr val="E64B00"/>
                </a:solidFill>
              </a:rPr>
              <a:t> RVE filling valve</a:t>
            </a:r>
            <a:endParaRPr lang="de-DE" altLang="en-US" sz="900" b="1" dirty="0">
              <a:solidFill>
                <a:srgbClr val="E64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37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FZZhunYuan-M02S</vt:lpstr>
      <vt:lpstr>Wingdings</vt:lpstr>
      <vt:lpstr>方正准圆简体</vt:lpstr>
      <vt:lpstr>1_NewSidel_Template_4x3_with add layouts</vt:lpstr>
      <vt:lpstr>think-cell Folie</vt:lpstr>
      <vt:lpstr>降低维护成本并确保设备效率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96</cp:revision>
  <dcterms:created xsi:type="dcterms:W3CDTF">2018-02-10T17:04:39Z</dcterms:created>
  <dcterms:modified xsi:type="dcterms:W3CDTF">2021-05-18T14:30:31Z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2021-05-18T14:30:30Z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