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120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0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67408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HS129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RVE Filling Valve 2.0 (Long Life Maintenance)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65DB95DE-EB21-488B-B505-A7510B2CC5E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">
            <a:extLst>
              <a:ext uri="{FF2B5EF4-FFF2-40B4-BE49-F238E27FC236}">
                <a16:creationId xmlns:a16="http://schemas.microsoft.com/office/drawing/2014/main" id="{99E255E3-F6FF-47E8-B919-1C3546C795DE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11168"/>
            <a:ext cx="7991475" cy="4127500"/>
            <a:chOff x="647700" y="1908175"/>
            <a:chExt cx="7991475" cy="3938588"/>
          </a:xfrm>
        </p:grpSpPr>
        <p:sp>
          <p:nvSpPr>
            <p:cNvPr id="28" name="Rechteck 3">
              <a:extLst>
                <a:ext uri="{FF2B5EF4-FFF2-40B4-BE49-F238E27FC236}">
                  <a16:creationId xmlns:a16="http://schemas.microsoft.com/office/drawing/2014/main" id="{56A45746-BCBB-461B-85B5-2919BC3B0230}"/>
                </a:ext>
              </a:extLst>
            </p:cNvPr>
            <p:cNvSpPr/>
            <p:nvPr/>
          </p:nvSpPr>
          <p:spPr>
            <a:xfrm>
              <a:off x="647700" y="1908175"/>
              <a:ext cx="3889375" cy="39991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</a:pPr>
              <a:r>
                <a:rPr lang="en-GB" sz="1400" b="1" dirty="0">
                  <a:solidFill>
                    <a:srgbClr val="FFFFFF"/>
                  </a:solidFill>
                  <a:latin typeface="Arial" charset="0"/>
                </a:rPr>
                <a:t>NUTZEN UND VORTEILE</a:t>
              </a:r>
              <a:endParaRPr lang="de-DE" sz="1400" b="1" dirty="0">
                <a:solidFill>
                  <a:srgbClr val="FFFFFF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9" name="Rechteck 4">
              <a:extLst>
                <a:ext uri="{FF2B5EF4-FFF2-40B4-BE49-F238E27FC236}">
                  <a16:creationId xmlns:a16="http://schemas.microsoft.com/office/drawing/2014/main" id="{88EC6177-ADC8-4FA9-ACDF-977474F45811}"/>
                </a:ext>
              </a:extLst>
            </p:cNvPr>
            <p:cNvSpPr>
              <a:spLocks/>
            </p:cNvSpPr>
            <p:nvPr/>
          </p:nvSpPr>
          <p:spPr>
            <a:xfrm>
              <a:off x="647700" y="2308093"/>
              <a:ext cx="3889375" cy="35386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182563" indent="-182563">
                <a:spcBef>
                  <a:spcPct val="45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GB" altLang="x-none" sz="12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hteck 11">
              <a:extLst>
                <a:ext uri="{FF2B5EF4-FFF2-40B4-BE49-F238E27FC236}">
                  <a16:creationId xmlns:a16="http://schemas.microsoft.com/office/drawing/2014/main" id="{F2CF3E41-613E-4E53-83D7-E47395A329E5}"/>
                </a:ext>
              </a:extLst>
            </p:cNvPr>
            <p:cNvSpPr/>
            <p:nvPr/>
          </p:nvSpPr>
          <p:spPr>
            <a:xfrm>
              <a:off x="4749800" y="1908175"/>
              <a:ext cx="3889375" cy="39991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DE" sz="1400" b="1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BESCHREIBUNG</a:t>
              </a:r>
            </a:p>
          </p:txBody>
        </p:sp>
        <p:sp>
          <p:nvSpPr>
            <p:cNvPr id="31" name="Rechteck 12">
              <a:extLst>
                <a:ext uri="{FF2B5EF4-FFF2-40B4-BE49-F238E27FC236}">
                  <a16:creationId xmlns:a16="http://schemas.microsoft.com/office/drawing/2014/main" id="{AB66B370-E20F-4E08-AD22-EFB9B5BAD678}"/>
                </a:ext>
              </a:extLst>
            </p:cNvPr>
            <p:cNvSpPr>
              <a:spLocks/>
            </p:cNvSpPr>
            <p:nvPr/>
          </p:nvSpPr>
          <p:spPr>
            <a:xfrm>
              <a:off x="4749800" y="2305063"/>
              <a:ext cx="3889375" cy="3541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182563" lvl="1" indent="-182563">
                <a:spcBef>
                  <a:spcPts val="300"/>
                </a:spcBef>
                <a:buClr>
                  <a:srgbClr val="E64B00"/>
                </a:buClr>
                <a:buSzPct val="100000"/>
                <a:buFont typeface="Wingdings" charset="2"/>
                <a:buChar char="§"/>
                <a:tabLst>
                  <a:tab pos="2974975" algn="l"/>
                  <a:tab pos="3151188" algn="l"/>
                </a:tabLst>
                <a:defRPr/>
              </a:pPr>
              <a:endParaRPr lang="fr-FR" altLang="x-none" sz="1200" dirty="0">
                <a:solidFill>
                  <a:srgbClr val="000000"/>
                </a:solidFill>
                <a:ea typeface="MS PGothic" charset="-128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de-DE" altLang="fr-FR" dirty="0"/>
              <a:t>Reduzieren Sie Ihre Wartungskosten und sichern Sie die Effizienz Ihrer Geräte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01419"/>
            <a:ext cx="7997825" cy="307975"/>
          </a:xfrm>
        </p:spPr>
        <p:txBody>
          <a:bodyPr/>
          <a:lstStyle/>
          <a:p>
            <a:r>
              <a:rPr lang="en-GB" dirty="0"/>
              <a:t>RVE-</a:t>
            </a:r>
            <a:r>
              <a:rPr lang="en-GB" dirty="0" err="1"/>
              <a:t>Füllventil</a:t>
            </a:r>
            <a:r>
              <a:rPr lang="en-GB" dirty="0"/>
              <a:t> 2.0</a:t>
            </a:r>
            <a:endParaRPr lang="fr-FR" altLang="fr-FR" dirty="0"/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493" y="2138001"/>
            <a:ext cx="3890963" cy="1469239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Neues Rollenlayout erhöht die Lebensdauer um + 100%;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Das neue pneumatische Kit erzeugt keinen Schleifstaub.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 Säulenbuchsen selbstschmierend;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 Membrangruppe FDA vollständig zertifiziert;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Neues Gummi Mundtransfer Aroma frei;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Neuer Greifer mit geringeren Wartungskosten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7821" y="2125318"/>
            <a:ext cx="3889375" cy="1841649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altLang="it-IT" sz="1100" dirty="0"/>
              <a:t>Komplettes </a:t>
            </a:r>
            <a:r>
              <a:rPr lang="de-DE" altLang="it-IT" sz="1100" dirty="0" err="1"/>
              <a:t>Überholungskit</a:t>
            </a:r>
            <a:r>
              <a:rPr lang="de-DE" altLang="it-IT" sz="1100" dirty="0"/>
              <a:t> für </a:t>
            </a:r>
            <a:r>
              <a:rPr lang="de-DE" altLang="it-IT" sz="1100" dirty="0" err="1"/>
              <a:t>Eurotronica</a:t>
            </a:r>
            <a:r>
              <a:rPr lang="de-DE" altLang="it-IT" sz="1100" dirty="0"/>
              <a:t> FM-C RVE-Ventile mit innovativem Material zur Verbesserung der Dichtungsdauer, Verbesserung der Hygiene und Reduzierung der Wartung in den meisten Bereichen, die Verschleiß und Beanspruchungen ausgesetzt sind.</a:t>
            </a:r>
          </a:p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altLang="it-IT" sz="1100" dirty="0"/>
              <a:t>Dieses Upgrade besteht aus einem Kit, das im Wesentlichen sechs Komponenten umfasst: Neues Rollen- und Schnellwechselsystem, Neues Pneumatik-Kit, Neues Säulenbuchsen-Kit, Neue Membrangruppe, Neuer Gummimund, Neuer Greifer.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8AD90DB3-DC6B-4972-BE9D-9B90B3AC0A1F}"/>
              </a:ext>
            </a:extLst>
          </p:cNvPr>
          <p:cNvSpPr txBox="1">
            <a:spLocks/>
          </p:cNvSpPr>
          <p:nvPr/>
        </p:nvSpPr>
        <p:spPr bwMode="auto">
          <a:xfrm>
            <a:off x="647700" y="5907989"/>
            <a:ext cx="8078289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Aft>
                <a:spcPct val="0"/>
              </a:spcAft>
              <a:defRPr/>
            </a:pPr>
            <a:r>
              <a:rPr lang="de-DE" sz="800" dirty="0">
                <a:solidFill>
                  <a:srgbClr val="000000"/>
                </a:solidFill>
              </a:rPr>
              <a:t>Nutzen: Wartung, Effizienz</a:t>
            </a:r>
          </a:p>
          <a:p>
            <a:pPr lvl="0" fontAlgn="base">
              <a:spcAft>
                <a:spcPct val="0"/>
              </a:spcAft>
              <a:defRPr/>
            </a:pPr>
            <a:r>
              <a:rPr kumimoji="0" lang="de-DE" sz="8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Ausstattung: </a:t>
            </a:r>
            <a:r>
              <a:rPr lang="fr-FR" sz="800" kern="0" dirty="0" err="1"/>
              <a:t>Füllanlagen</a:t>
            </a:r>
            <a:r>
              <a:rPr lang="en-GB" altLang="fr-FR" sz="800" dirty="0">
                <a:solidFill>
                  <a:srgbClr val="000000"/>
                </a:solidFill>
              </a:rPr>
              <a:t> </a:t>
            </a:r>
            <a:r>
              <a:rPr lang="it-IT" altLang="it-IT" sz="800" dirty="0"/>
              <a:t>Eurotronica FM-C SRVE</a:t>
            </a:r>
            <a:endParaRPr lang="en-US" altLang="it-IT" sz="800" kern="0" dirty="0">
              <a:solidFill>
                <a:srgbClr val="000000"/>
              </a:solidFill>
              <a:ea typeface="ＭＳ Ｐゴシック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kumimoji="0" lang="de-DE" sz="8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Katalog-Code: </a:t>
            </a:r>
            <a:r>
              <a:rPr lang="en-GB" altLang="fr-FR" sz="800" dirty="0">
                <a:solidFill>
                  <a:srgbClr val="000000"/>
                </a:solidFill>
              </a:rPr>
              <a:t>HS129</a:t>
            </a:r>
            <a:endParaRPr kumimoji="0" lang="de-DE" sz="800" b="0" i="0" u="none" strike="noStrike" cap="none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6" name="Picture 6" descr="RVE VALVE">
            <a:extLst>
              <a:ext uri="{FF2B5EF4-FFF2-40B4-BE49-F238E27FC236}">
                <a16:creationId xmlns:a16="http://schemas.microsoft.com/office/drawing/2014/main" id="{A6523184-F4A0-4735-92E3-CE5CC6C2D3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52" t="1337" r="6549" b="1654"/>
          <a:stretch/>
        </p:blipFill>
        <p:spPr bwMode="auto">
          <a:xfrm>
            <a:off x="1860820" y="3863309"/>
            <a:ext cx="702636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itel 1">
            <a:extLst>
              <a:ext uri="{FF2B5EF4-FFF2-40B4-BE49-F238E27FC236}">
                <a16:creationId xmlns:a16="http://schemas.microsoft.com/office/drawing/2014/main" id="{64731C5A-A2C8-4F8D-BB91-4768E3658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6" y="4592893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current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pic>
        <p:nvPicPr>
          <p:cNvPr id="58" name="Immagine 4">
            <a:extLst>
              <a:ext uri="{FF2B5EF4-FFF2-40B4-BE49-F238E27FC236}">
                <a16:creationId xmlns:a16="http://schemas.microsoft.com/office/drawing/2014/main" id="{6E9B48FF-0DE0-45CB-9A1A-9F20A664E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0" t="1202" r="10706" b="1257"/>
          <a:stretch>
            <a:fillRect/>
          </a:stretch>
        </p:blipFill>
        <p:spPr bwMode="auto">
          <a:xfrm rot="60000">
            <a:off x="2797120" y="3863309"/>
            <a:ext cx="44821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itel 1">
            <a:extLst>
              <a:ext uri="{FF2B5EF4-FFF2-40B4-BE49-F238E27FC236}">
                <a16:creationId xmlns:a16="http://schemas.microsoft.com/office/drawing/2014/main" id="{FDFE9276-CA8A-4CDE-BF5F-4B394AF1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48" y="4576138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new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91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148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Reduzieren Sie Ihre Wartungskosten und sichern Sie die Effizienz Ihrer Geräte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95</cp:revision>
  <dcterms:created xsi:type="dcterms:W3CDTF">2018-02-10T17:04:39Z</dcterms:created>
  <dcterms:modified xsi:type="dcterms:W3CDTF">2021-05-18T14:32:27Z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2021-05-18T14:32:27Z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