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oleObject" Target="../embeddings/oleObject4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5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50E93068-E7A3-4428-B490-BFEDC92B1E8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50E93068-E7A3-4428-B490-BFEDC92B1E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6E560-ED55-4D16-803D-F89BE974CBAB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23733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100000"/>
              <a:defRPr/>
            </a:pPr>
            <a:r>
              <a:rPr lang="de-CH" altLang="fr-FR" sz="900">
                <a:solidFill>
                  <a:srgbClr val="7F7F7F"/>
                </a:solidFill>
              </a:rPr>
              <a:t>Sidel Services: Line Improvement, </a:t>
            </a:r>
            <a:fld id="{76EDA290-8612-4CFC-99C7-870AF86149FB}" type="datetime4">
              <a:rPr lang="de-CH" altLang="fr-FR" sz="900" smtClean="0">
                <a:solidFill>
                  <a:srgbClr val="7F7F7F"/>
                </a:solidFill>
              </a:rPr>
              <a:pPr>
                <a:buSzPct val="100000"/>
                <a:defRPr/>
              </a:pPr>
              <a:t>18. Mai 2021</a:t>
            </a:fld>
            <a:endParaRPr lang="de-CH" altLang="fr-FR" sz="90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DD35D-CEED-4B85-917D-3DB9D36AC2C9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  <a:defRPr/>
            </a:pPr>
            <a:r>
              <a:rPr lang="de-CH" altLang="fr-FR" sz="900">
                <a:solidFill>
                  <a:srgbClr val="7F7F7F"/>
                </a:solidFill>
              </a:rPr>
              <a:t>Página </a:t>
            </a:r>
            <a:fld id="{FC4B5AB9-EE05-4709-959A-46641723550E}" type="slidenum">
              <a:rPr lang="de-CH" altLang="fr-FR" sz="900" smtClean="0">
                <a:solidFill>
                  <a:srgbClr val="7F7F7F"/>
                </a:solidFill>
              </a:rPr>
              <a:pPr>
                <a:buSzPct val="100000"/>
                <a:defRPr/>
              </a:pPr>
              <a:t>‹#›</a:t>
            </a:fld>
            <a:endParaRPr lang="de-CH" altLang="fr-FR" sz="90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32426363-97AF-4A03-9508-A1A0F0AD28EA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3C058256-F5C1-48B8-8D10-F9DADC4D4D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C813020-F25A-4594-8105-F9F0CBA069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6E6D9640-25C8-4AE5-9065-7ED7019FD1E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48">
            <a:extLst>
              <a:ext uri="{FF2B5EF4-FFF2-40B4-BE49-F238E27FC236}">
                <a16:creationId xmlns:a16="http://schemas.microsoft.com/office/drawing/2014/main" id="{426416A7-F4EE-49C9-B4F3-A3FE9B1309FB}"/>
              </a:ext>
            </a:extLst>
          </p:cNvPr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ED250D02-CE48-4D25-A72A-E8DC05342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ED250D02-CE48-4D25-A72A-E8DC05342E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35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7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67408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HS129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RVE Filling Valve 2.0 (Long Life Maintenance)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65DB95DE-EB21-488B-B505-A7510B2CC5E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>
            <a:extLst>
              <a:ext uri="{FF2B5EF4-FFF2-40B4-BE49-F238E27FC236}">
                <a16:creationId xmlns:a16="http://schemas.microsoft.com/office/drawing/2014/main" id="{D0322E0C-C183-4180-9215-28E5CE836EC5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106"/>
            <a:ext cx="7991475" cy="4041776"/>
            <a:chOff x="650875" y="1906524"/>
            <a:chExt cx="7991475" cy="4042232"/>
          </a:xfrm>
        </p:grpSpPr>
        <p:sp>
          <p:nvSpPr>
            <p:cNvPr id="14" name="Rechteck 3">
              <a:extLst>
                <a:ext uri="{FF2B5EF4-FFF2-40B4-BE49-F238E27FC236}">
                  <a16:creationId xmlns:a16="http://schemas.microsoft.com/office/drawing/2014/main" id="{DAD344B5-EB06-421E-B91E-05095C3FC111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cap="none" normalizeH="0" baseline="0" noProof="0">
                  <a:ln>
                    <a:noFill/>
                  </a:ln>
                  <a:solidFill>
                    <a:srgbClr val="FFFFFF"/>
                  </a:solidFill>
                  <a:uLnTx/>
                  <a:uFillTx/>
                  <a:latin typeface="Arial"/>
                  <a:ea typeface="MS PGothic" pitchFamily="34" charset="-128"/>
                  <a:cs typeface="+mn-cs"/>
                </a:rPr>
                <a:t>VALOR Y VENTAJAS</a:t>
              </a:r>
            </a:p>
          </p:txBody>
        </p:sp>
        <p:sp>
          <p:nvSpPr>
            <p:cNvPr id="15" name="Rechteck 4">
              <a:extLst>
                <a:ext uri="{FF2B5EF4-FFF2-40B4-BE49-F238E27FC236}">
                  <a16:creationId xmlns:a16="http://schemas.microsoft.com/office/drawing/2014/main" id="{BB93FD69-83B6-49FC-BBF6-00316662E125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Rechteck 11">
              <a:extLst>
                <a:ext uri="{FF2B5EF4-FFF2-40B4-BE49-F238E27FC236}">
                  <a16:creationId xmlns:a16="http://schemas.microsoft.com/office/drawing/2014/main" id="{D53E5979-44BE-474F-935B-6B2F7EDB4837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marR="0" lvl="0" indent="-19050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cap="none" normalizeH="0" baseline="0" noProof="1">
                  <a:ln>
                    <a:noFill/>
                  </a:ln>
                  <a:solidFill>
                    <a:srgbClr val="FFFFFF"/>
                  </a:solidFill>
                  <a:uLnTx/>
                  <a:uFillTx/>
                  <a:latin typeface="Arial" charset="0"/>
                  <a:ea typeface="+mn-ea"/>
                  <a:cs typeface="Arial" charset="0"/>
                </a:rPr>
                <a:t>DESCRIPCIÓN</a:t>
              </a:r>
            </a:p>
          </p:txBody>
        </p:sp>
        <p:sp>
          <p:nvSpPr>
            <p:cNvPr id="17" name="Rechteck 12">
              <a:extLst>
                <a:ext uri="{FF2B5EF4-FFF2-40B4-BE49-F238E27FC236}">
                  <a16:creationId xmlns:a16="http://schemas.microsoft.com/office/drawing/2014/main" id="{04813D34-F16C-4BCB-9AD5-69984D932E1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19458" name="Title 1">
            <a:extLst>
              <a:ext uri="{FF2B5EF4-FFF2-40B4-BE49-F238E27FC236}">
                <a16:creationId xmlns:a16="http://schemas.microsoft.com/office/drawing/2014/main" id="{C6E9FC52-2586-47DB-B600-84347E78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923330"/>
          </a:xfrm>
        </p:spPr>
        <p:txBody>
          <a:bodyPr/>
          <a:lstStyle/>
          <a:p>
            <a:r>
              <a:rPr lang="es-ES" dirty="0"/>
              <a:t>Reduzca el costo de mantenimiento y asegure la eficiencia del equipo</a:t>
            </a:r>
            <a:endParaRPr lang="de-CH" altLang="fr-FR" dirty="0">
              <a:solidFill>
                <a:srgbClr val="E64B00"/>
              </a:solidFill>
            </a:endParaRPr>
          </a:p>
        </p:txBody>
      </p:sp>
      <p:sp>
        <p:nvSpPr>
          <p:cNvPr id="19459" name="Content Placeholder 3">
            <a:extLst>
              <a:ext uri="{FF2B5EF4-FFF2-40B4-BE49-F238E27FC236}">
                <a16:creationId xmlns:a16="http://schemas.microsoft.com/office/drawing/2014/main" id="{5FEA996A-D7D8-4583-97F5-936B2CB43E3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52463" y="1454150"/>
            <a:ext cx="7993062" cy="311384"/>
          </a:xfrm>
        </p:spPr>
        <p:txBody>
          <a:bodyPr/>
          <a:lstStyle/>
          <a:p>
            <a:r>
              <a:rPr lang="es-ES" altLang="fr-FR" dirty="0"/>
              <a:t>Válvula de llenado RVE 2.0</a:t>
            </a:r>
            <a:endParaRPr lang="fr-FR" alt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008804-9C03-45FC-9B7E-3BD1B0108642}"/>
              </a:ext>
            </a:extLst>
          </p:cNvPr>
          <p:cNvSpPr/>
          <p:nvPr/>
        </p:nvSpPr>
        <p:spPr>
          <a:xfrm>
            <a:off x="647700" y="2134261"/>
            <a:ext cx="3889375" cy="1827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El nuevo diseño de los rodillos aumenta la vida útil en un 100%;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El nuevo kit neumático no produce polvo abrasivo;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Nuevos bujes de columnas </a:t>
            </a:r>
            <a:r>
              <a:rPr lang="es-ES" sz="1100" dirty="0" err="1">
                <a:solidFill>
                  <a:srgbClr val="000000"/>
                </a:solidFill>
              </a:rPr>
              <a:t>autolubricantes</a:t>
            </a:r>
            <a:r>
              <a:rPr lang="es-ES" sz="1100" dirty="0">
                <a:solidFill>
                  <a:srgbClr val="000000"/>
                </a:solidFill>
              </a:rPr>
              <a:t>;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Nuevo grupo de membranas totalmente certificado por la FDA;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Nueva transferencia de boca de goma sin aroma;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Nueva pinza con menores costes de mantenimiento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775B65-8BE0-43FC-BB01-A43512D70D73}"/>
              </a:ext>
            </a:extLst>
          </p:cNvPr>
          <p:cNvSpPr/>
          <p:nvPr/>
        </p:nvSpPr>
        <p:spPr>
          <a:xfrm>
            <a:off x="4751388" y="2159045"/>
            <a:ext cx="3889375" cy="1861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Kit de revisión completo para válvulas </a:t>
            </a:r>
            <a:r>
              <a:rPr lang="es-ES" sz="1100" dirty="0" err="1">
                <a:solidFill>
                  <a:srgbClr val="000000"/>
                </a:solidFill>
              </a:rPr>
              <a:t>Eurotronica</a:t>
            </a:r>
            <a:r>
              <a:rPr lang="es-ES" sz="1100" dirty="0">
                <a:solidFill>
                  <a:srgbClr val="000000"/>
                </a:solidFill>
              </a:rPr>
              <a:t> FM-C RVE, utilizando material innovador para mejorar la duración de las juntas, mejorando la higiene y reduciendo el mantenimiento en la mayoría de zonas sujetas a desgaste y estrés.</a:t>
            </a:r>
          </a:p>
          <a:p>
            <a:pPr marL="182563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Esta actualización consta de un kit que básicamente incluye seis componentes: nuevo rodillo y sistema de cambio rápido, nuevo kit neumático, nuevo kit de bujes de columnas, nuevo grupo de membranas, nueva boca de goma, nueva pinza.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BDA2200-082F-4A70-AFFD-BD756AEB985E}"/>
              </a:ext>
            </a:extLst>
          </p:cNvPr>
          <p:cNvSpPr txBox="1">
            <a:spLocks/>
          </p:cNvSpPr>
          <p:nvPr/>
        </p:nvSpPr>
        <p:spPr bwMode="auto">
          <a:xfrm>
            <a:off x="647700" y="5914073"/>
            <a:ext cx="79787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r>
              <a:rPr lang="de-CH" altLang="fr-FR" sz="800" dirty="0">
                <a:solidFill>
                  <a:srgbClr val="000000"/>
                </a:solidFill>
              </a:rPr>
              <a:t>Valor: </a:t>
            </a:r>
            <a:r>
              <a:rPr lang="es-ES" sz="800" dirty="0">
                <a:solidFill>
                  <a:srgbClr val="000000"/>
                </a:solidFill>
              </a:rPr>
              <a:t>Mantenimiento, Eficiencia</a:t>
            </a:r>
            <a:endParaRPr lang="de-CH" altLang="fr-FR" sz="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Tx/>
            </a:pPr>
            <a:r>
              <a:rPr lang="de-CH" altLang="fr-FR" sz="800" dirty="0" err="1">
                <a:solidFill>
                  <a:srgbClr val="000000"/>
                </a:solidFill>
              </a:rPr>
              <a:t>Equipamento</a:t>
            </a:r>
            <a:r>
              <a:rPr lang="de-CH" altLang="fr-FR" sz="800" dirty="0">
                <a:solidFill>
                  <a:srgbClr val="000000"/>
                </a:solidFill>
              </a:rPr>
              <a:t>: L</a:t>
            </a:r>
            <a:r>
              <a:rPr lang="es-ES" sz="800" dirty="0" err="1">
                <a:solidFill>
                  <a:srgbClr val="000000"/>
                </a:solidFill>
              </a:rPr>
              <a:t>lenadoras</a:t>
            </a:r>
            <a:r>
              <a:rPr lang="es-ES" sz="800" dirty="0">
                <a:solidFill>
                  <a:srgbClr val="000000"/>
                </a:solidFill>
              </a:rPr>
              <a:t> </a:t>
            </a:r>
            <a:r>
              <a:rPr lang="it-IT" altLang="it-IT" sz="800" dirty="0"/>
              <a:t>Eurotronica FM-C SRVE</a:t>
            </a:r>
            <a:endParaRPr lang="de-CH" altLang="fr-FR" sz="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Tx/>
            </a:pPr>
            <a:r>
              <a:rPr lang="de-CH" altLang="fr-FR" sz="800" dirty="0" err="1">
                <a:solidFill>
                  <a:srgbClr val="000000"/>
                </a:solidFill>
              </a:rPr>
              <a:t>Código</a:t>
            </a:r>
            <a:r>
              <a:rPr lang="de-CH" altLang="fr-FR" sz="800" dirty="0">
                <a:solidFill>
                  <a:srgbClr val="000000"/>
                </a:solidFill>
              </a:rPr>
              <a:t> do </a:t>
            </a:r>
            <a:r>
              <a:rPr lang="de-CH" altLang="fr-FR" sz="800" dirty="0" err="1">
                <a:solidFill>
                  <a:srgbClr val="000000"/>
                </a:solidFill>
              </a:rPr>
              <a:t>catálogo</a:t>
            </a:r>
            <a:r>
              <a:rPr lang="de-CH" altLang="fr-FR" sz="800" dirty="0">
                <a:solidFill>
                  <a:srgbClr val="000000"/>
                </a:solidFill>
              </a:rPr>
              <a:t>: </a:t>
            </a:r>
            <a:r>
              <a:rPr lang="en-GB" altLang="fr-FR" sz="800" dirty="0">
                <a:solidFill>
                  <a:srgbClr val="000000"/>
                </a:solidFill>
              </a:rPr>
              <a:t>HS129</a:t>
            </a:r>
            <a:endParaRPr lang="de-CH" altLang="fr-FR" sz="800" dirty="0">
              <a:solidFill>
                <a:srgbClr val="000000"/>
              </a:solidFill>
            </a:endParaRPr>
          </a:p>
        </p:txBody>
      </p:sp>
      <p:pic>
        <p:nvPicPr>
          <p:cNvPr id="36" name="Picture 6" descr="RVE VALVE">
            <a:extLst>
              <a:ext uri="{FF2B5EF4-FFF2-40B4-BE49-F238E27FC236}">
                <a16:creationId xmlns:a16="http://schemas.microsoft.com/office/drawing/2014/main" id="{F2D8DCCF-5CE0-4EF3-BA38-94CFE55138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052" t="1337" r="6549" b="1654"/>
          <a:stretch/>
        </p:blipFill>
        <p:spPr bwMode="auto">
          <a:xfrm>
            <a:off x="1860820" y="4098733"/>
            <a:ext cx="617544" cy="17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itel 1">
            <a:extLst>
              <a:ext uri="{FF2B5EF4-FFF2-40B4-BE49-F238E27FC236}">
                <a16:creationId xmlns:a16="http://schemas.microsoft.com/office/drawing/2014/main" id="{EC2D606E-074B-48A0-A318-F86572AE9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6" y="4592893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current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  <p:pic>
        <p:nvPicPr>
          <p:cNvPr id="61" name="Immagine 4">
            <a:extLst>
              <a:ext uri="{FF2B5EF4-FFF2-40B4-BE49-F238E27FC236}">
                <a16:creationId xmlns:a16="http://schemas.microsoft.com/office/drawing/2014/main" id="{69540F1E-7FA2-4852-BC48-8F3174E44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0" t="1202" r="10706" b="1257"/>
          <a:stretch>
            <a:fillRect/>
          </a:stretch>
        </p:blipFill>
        <p:spPr bwMode="auto">
          <a:xfrm rot="60000">
            <a:off x="2795088" y="4096180"/>
            <a:ext cx="394408" cy="171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itel 1">
            <a:extLst>
              <a:ext uri="{FF2B5EF4-FFF2-40B4-BE49-F238E27FC236}">
                <a16:creationId xmlns:a16="http://schemas.microsoft.com/office/drawing/2014/main" id="{627A5E3F-C5E2-4C5D-AE20-9E9A26DF1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748" y="4576138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new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187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1_NewSidel_Template_4x3_with add layouts</vt:lpstr>
      <vt:lpstr>think-cell Folie</vt:lpstr>
      <vt:lpstr>Reduzca el costo de mantenimiento y asegure la eficiencia del equipo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92</cp:revision>
  <dcterms:created xsi:type="dcterms:W3CDTF">2018-02-10T17:04:39Z</dcterms:created>
  <dcterms:modified xsi:type="dcterms:W3CDTF">2021-05-18T14:32:39Z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2021-05-18T14:32:39Z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