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120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7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">
            <a:extLst>
              <a:ext uri="{FF2B5EF4-FFF2-40B4-BE49-F238E27FC236}">
                <a16:creationId xmlns:a16="http://schemas.microsoft.com/office/drawing/2014/main" id="{37F3842B-2926-4C4F-BC4D-B4A7E5A750D5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11168"/>
            <a:ext cx="7991475" cy="4127500"/>
            <a:chOff x="647700" y="1908175"/>
            <a:chExt cx="7991475" cy="3938588"/>
          </a:xfrm>
        </p:grpSpPr>
        <p:sp>
          <p:nvSpPr>
            <p:cNvPr id="71" name="Rechteck 3">
              <a:extLst>
                <a:ext uri="{FF2B5EF4-FFF2-40B4-BE49-F238E27FC236}">
                  <a16:creationId xmlns:a16="http://schemas.microsoft.com/office/drawing/2014/main" id="{AC91BAC3-5058-4312-94EB-A6E32BE681FC}"/>
                </a:ext>
              </a:extLst>
            </p:cNvPr>
            <p:cNvSpPr/>
            <p:nvPr/>
          </p:nvSpPr>
          <p:spPr>
            <a:xfrm>
              <a:off x="6477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pt-BR" sz="1400" b="1" dirty="0">
                  <a:solidFill>
                    <a:srgbClr val="FFFFFF"/>
                  </a:solidFill>
                  <a:ea typeface="MS PGothic" pitchFamily="34" charset="-128"/>
                </a:rPr>
                <a:t>VALOR E VANTAGENS</a:t>
              </a:r>
            </a:p>
          </p:txBody>
        </p:sp>
        <p:sp>
          <p:nvSpPr>
            <p:cNvPr id="72" name="Rechteck 4">
              <a:extLst>
                <a:ext uri="{FF2B5EF4-FFF2-40B4-BE49-F238E27FC236}">
                  <a16:creationId xmlns:a16="http://schemas.microsoft.com/office/drawing/2014/main" id="{D2AB49F1-588F-4DC7-89FE-2BEDE055BE3A}"/>
                </a:ext>
              </a:extLst>
            </p:cNvPr>
            <p:cNvSpPr>
              <a:spLocks/>
            </p:cNvSpPr>
            <p:nvPr/>
          </p:nvSpPr>
          <p:spPr>
            <a:xfrm>
              <a:off x="647700" y="2308093"/>
              <a:ext cx="3889375" cy="3538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indent="-182563">
                <a:spcBef>
                  <a:spcPct val="45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GB" altLang="x-none" sz="120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hteck 11">
              <a:extLst>
                <a:ext uri="{FF2B5EF4-FFF2-40B4-BE49-F238E27FC236}">
                  <a16:creationId xmlns:a16="http://schemas.microsoft.com/office/drawing/2014/main" id="{A1370FE6-5E47-4304-8E1C-AED9042B94B4}"/>
                </a:ext>
              </a:extLst>
            </p:cNvPr>
            <p:cNvSpPr/>
            <p:nvPr/>
          </p:nvSpPr>
          <p:spPr>
            <a:xfrm>
              <a:off x="47498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pt-BR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DESCRIÇÃO</a:t>
              </a:r>
            </a:p>
          </p:txBody>
        </p:sp>
        <p:sp>
          <p:nvSpPr>
            <p:cNvPr id="74" name="Rechteck 12">
              <a:extLst>
                <a:ext uri="{FF2B5EF4-FFF2-40B4-BE49-F238E27FC236}">
                  <a16:creationId xmlns:a16="http://schemas.microsoft.com/office/drawing/2014/main" id="{3F0473DE-80F7-4CE5-9697-DCEB81422E69}"/>
                </a:ext>
              </a:extLst>
            </p:cNvPr>
            <p:cNvSpPr>
              <a:spLocks/>
            </p:cNvSpPr>
            <p:nvPr/>
          </p:nvSpPr>
          <p:spPr>
            <a:xfrm>
              <a:off x="4749800" y="2305063"/>
              <a:ext cx="3889375" cy="3541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lvl="1" indent="-182563">
                <a:spcBef>
                  <a:spcPts val="300"/>
                </a:spcBef>
                <a:buClr>
                  <a:srgbClr val="E64B00"/>
                </a:buClr>
                <a:buSzPct val="100000"/>
                <a:buFont typeface="Wingdings" charset="2"/>
                <a:buChar char="§"/>
                <a:tabLst>
                  <a:tab pos="2974975" algn="l"/>
                  <a:tab pos="3151188" algn="l"/>
                </a:tabLst>
                <a:defRPr/>
              </a:pPr>
              <a:endParaRPr lang="fr-FR" altLang="x-none" sz="1200" dirty="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pt-BR" dirty="0"/>
              <a:t>Reduza os custos de manutenção e garanta a eficiência dos equipamentos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71499" y="1393850"/>
            <a:ext cx="7997825" cy="307975"/>
          </a:xfrm>
        </p:spPr>
        <p:txBody>
          <a:bodyPr/>
          <a:lstStyle/>
          <a:p>
            <a:r>
              <a:rPr lang="pt-BR" altLang="fr-FR" dirty="0"/>
              <a:t>Válvula de enchimento RVE 2.0</a:t>
            </a:r>
            <a:endParaRPr lang="fr-FR" altLang="fr-FR" dirty="0"/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164232"/>
            <a:ext cx="3890963" cy="1638516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layout de rolos aumenta a vida útil em + 100%;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kit pneumático não produz poeira abrasiva;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Novas buchas de colunas autolubrificantes;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grupo de membrana totalmente certificado pela FDA;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aroma de transferência de borracha livre;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Nova garra com menores custos de manutenção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84331" y="2139611"/>
            <a:ext cx="3823487" cy="2187128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200" dirty="0">
                <a:solidFill>
                  <a:srgbClr val="000000"/>
                </a:solidFill>
              </a:rPr>
              <a:t>Kit de recondicionamento completo para válvulas Eurotronica FM-C RVE, utilizando material inovador para melhorar a duração das vedações, melhorando a higiene e reduzindo a manutenção na maioria das áreas sujeitas a desgaste e estresse.</a:t>
            </a:r>
          </a:p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200" dirty="0">
                <a:solidFill>
                  <a:srgbClr val="000000"/>
                </a:solidFill>
              </a:rPr>
              <a:t>Esta atualização consiste em um kit que inclui basicamente seis componentes: Novo rolo e sistema de troca rápida, novo kit pneumático, novo kit de buchas de coluna, novo grupo de membrana, nova boca de borracha, nova garra.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0D7395D2-3918-47CB-B6A8-5126E858516B}"/>
              </a:ext>
            </a:extLst>
          </p:cNvPr>
          <p:cNvSpPr txBox="1">
            <a:spLocks/>
          </p:cNvSpPr>
          <p:nvPr/>
        </p:nvSpPr>
        <p:spPr bwMode="auto">
          <a:xfrm>
            <a:off x="647700" y="5914324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Aft>
                <a:spcPct val="0"/>
              </a:spcAft>
              <a:defRPr/>
            </a:pPr>
            <a:r>
              <a:rPr lang="pt-BR" sz="800" dirty="0">
                <a:solidFill>
                  <a:srgbClr val="000000"/>
                </a:solidFill>
              </a:rPr>
              <a:t>Valor: Manutenção, Eficiência</a:t>
            </a:r>
          </a:p>
          <a:p>
            <a:pPr lvl="0" fontAlgn="base">
              <a:spcAft>
                <a:spcPct val="0"/>
              </a:spcAft>
              <a:defRPr/>
            </a:pPr>
            <a:r>
              <a:rPr kumimoji="0" lang="pt-BR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Equipamento: </a:t>
            </a:r>
            <a:r>
              <a:rPr lang="fr-FR" sz="800" kern="0" dirty="0" err="1">
                <a:solidFill>
                  <a:srgbClr val="000000"/>
                </a:solidFill>
              </a:rPr>
              <a:t>Llenadoras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it-IT" altLang="it-IT" sz="800" dirty="0"/>
              <a:t>Eurotronica FM-C SRVE</a:t>
            </a:r>
            <a:endParaRPr lang="pt-BR" sz="8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+mn-cs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fr-FR" sz="800" dirty="0" err="1"/>
              <a:t>Catálogo</a:t>
            </a:r>
            <a:r>
              <a:rPr lang="fr-FR" sz="800" dirty="0"/>
              <a:t> </a:t>
            </a:r>
            <a:r>
              <a:rPr lang="fr-FR" sz="800" dirty="0" err="1"/>
              <a:t>código</a:t>
            </a:r>
            <a:r>
              <a:rPr kumimoji="0" lang="pt-BR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HS129</a:t>
            </a:r>
          </a:p>
        </p:txBody>
      </p:sp>
      <p:pic>
        <p:nvPicPr>
          <p:cNvPr id="60" name="Picture 6" descr="RVE VALVE">
            <a:extLst>
              <a:ext uri="{FF2B5EF4-FFF2-40B4-BE49-F238E27FC236}">
                <a16:creationId xmlns:a16="http://schemas.microsoft.com/office/drawing/2014/main" id="{DC75DCE7-8060-477B-BD79-4613798F0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860820" y="3863309"/>
            <a:ext cx="702636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itel 1">
            <a:extLst>
              <a:ext uri="{FF2B5EF4-FFF2-40B4-BE49-F238E27FC236}">
                <a16:creationId xmlns:a16="http://schemas.microsoft.com/office/drawing/2014/main" id="{5E558D1D-D11E-46AB-A08C-C05794EC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6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62" name="Immagine 4">
            <a:extLst>
              <a:ext uri="{FF2B5EF4-FFF2-40B4-BE49-F238E27FC236}">
                <a16:creationId xmlns:a16="http://schemas.microsoft.com/office/drawing/2014/main" id="{48F98CDE-6055-454A-A5B2-BB72D4B54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797120" y="3863309"/>
            <a:ext cx="44821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itel 1">
            <a:extLst>
              <a:ext uri="{FF2B5EF4-FFF2-40B4-BE49-F238E27FC236}">
                <a16:creationId xmlns:a16="http://schemas.microsoft.com/office/drawing/2014/main" id="{6BFCA88D-F767-4845-A3A8-6F46E572A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48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60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Reduza os custos de manutenção e garanta a eficiência dos equipamentos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94</cp:revision>
  <dcterms:created xsi:type="dcterms:W3CDTF">2018-02-10T17:04:39Z</dcterms:created>
  <dcterms:modified xsi:type="dcterms:W3CDTF">2021-05-18T14:32:51Z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2021-05-18T14:32:51Z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