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3"/>
  </p:notesMasterIdLst>
  <p:handoutMasterIdLst>
    <p:handoutMasterId r:id="rId4"/>
  </p:handoutMasterIdLst>
  <p:sldIdLst>
    <p:sldId id="377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680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-1932" y="20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 err="1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18/05/2021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9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07330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1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1141338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18 May 2021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7873E190-40CF-412D-9604-1EFCEB1508B2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,&quot;Top&quot;:521.6203,&quot;Left&quot;:333.911743,&quot;SlideWidth&quot;:720,&quot;SlideHeight&quot;:540}">
            <a:extLst>
              <a:ext uri="{FF2B5EF4-FFF2-40B4-BE49-F238E27FC236}">
                <a16:creationId xmlns:a16="http://schemas.microsoft.com/office/drawing/2014/main" id="{F4A55A09-6EB7-44B7-A3B2-17F745536A16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21884829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png"/><Relationship Id="rId11" Type="http://schemas.openxmlformats.org/officeDocument/2006/relationships/image" Target="../media/image8.jpeg"/><Relationship Id="rId5" Type="http://schemas.openxmlformats.org/officeDocument/2006/relationships/image" Target="../media/image2.emf"/><Relationship Id="rId10" Type="http://schemas.openxmlformats.org/officeDocument/2006/relationships/image" Target="../media/image7.jpeg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ck 3"/>
          <p:cNvSpPr/>
          <p:nvPr/>
        </p:nvSpPr>
        <p:spPr bwMode="auto">
          <a:xfrm>
            <a:off x="649288" y="1770107"/>
            <a:ext cx="3889375" cy="376238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F6600"/>
              </a:buClr>
              <a:buSzTx/>
              <a:buFontTx/>
              <a:buNone/>
              <a:tabLst/>
              <a:defRPr/>
            </a:pPr>
            <a:r>
              <a:rPr kumimoji="0" lang="zh-CN" sz="1400" b="1" i="0" u="none" strike="noStrike" cap="none" normalizeH="0" baseline="0" noProof="0">
                <a:ln>
                  <a:noFill/>
                </a:ln>
                <a:solidFill>
                  <a:srgbClr val="FFFFFF"/>
                </a:solidFill>
                <a:uLnTx/>
                <a:uFillTx/>
                <a:latin typeface="Arial"/>
                <a:ea typeface="FZZhunYuan-M02S" pitchFamily="34" charset="-128"/>
                <a:cs typeface="+mn-cs"/>
              </a:rPr>
              <a:t>价值和益处</a:t>
            </a:r>
          </a:p>
        </p:txBody>
      </p:sp>
      <p:sp>
        <p:nvSpPr>
          <p:cNvPr id="22" name="Rechteck 4"/>
          <p:cNvSpPr>
            <a:spLocks/>
          </p:cNvSpPr>
          <p:nvPr/>
        </p:nvSpPr>
        <p:spPr bwMode="auto">
          <a:xfrm>
            <a:off x="649288" y="2146344"/>
            <a:ext cx="3889375" cy="3665537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64B00"/>
              </a:buClr>
              <a:buSzTx/>
              <a:buFont typeface="Wingdings" charset="2"/>
              <a:buChar char="§"/>
              <a:tabLst/>
              <a:defRPr/>
            </a:pPr>
            <a:endParaRPr kumimoji="0" lang="en-US" altLang="fr-F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Rechteck 11"/>
          <p:cNvSpPr/>
          <p:nvPr/>
        </p:nvSpPr>
        <p:spPr bwMode="auto">
          <a:xfrm>
            <a:off x="4751388" y="1770106"/>
            <a:ext cx="3889375" cy="388939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/>
          <a:p>
            <a:pPr marL="190500" marR="0" lvl="0" indent="-1905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zh-CN" sz="1400" b="1" i="0" u="none" strike="noStrike" cap="none" normalizeH="0" baseline="0" noProof="1">
                <a:ln>
                  <a:noFill/>
                </a:ln>
                <a:solidFill>
                  <a:srgbClr val="FFFFFF"/>
                </a:solidFill>
                <a:uLnTx/>
                <a:uFillTx/>
                <a:latin typeface="Arial" charset="0"/>
                <a:ea typeface="FZZhunYuan-M02S"/>
                <a:cs typeface="Arial" charset="0"/>
              </a:rPr>
              <a:t>描述</a:t>
            </a:r>
          </a:p>
        </p:txBody>
      </p:sp>
      <p:sp>
        <p:nvSpPr>
          <p:cNvPr id="24" name="Rechteck 12"/>
          <p:cNvSpPr>
            <a:spLocks/>
          </p:cNvSpPr>
          <p:nvPr/>
        </p:nvSpPr>
        <p:spPr bwMode="auto">
          <a:xfrm>
            <a:off x="4751388" y="2146343"/>
            <a:ext cx="3889375" cy="365283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SzTx/>
              <a:buFont typeface="Wingdings" charset="2"/>
              <a:buChar char="§"/>
              <a:tabLst/>
              <a:defRPr/>
            </a:pP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 charset="-122"/>
              <a:cs typeface="+mn-cs"/>
            </a:endParaRPr>
          </a:p>
        </p:txBody>
      </p:sp>
      <p:graphicFrame>
        <p:nvGraphicFramePr>
          <p:cNvPr id="19458" name="Objekt 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0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19458" name="Objekt 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6" name="Title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/>
          <a:p>
            <a:r>
              <a:rPr lang="zh-CN" altLang="fr-FR"/>
              <a:t>安全操作设备</a:t>
            </a:r>
            <a:endParaRPr lang="zh-CN" dirty="0"/>
          </a:p>
        </p:txBody>
      </p:sp>
      <p:sp>
        <p:nvSpPr>
          <p:cNvPr id="19477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47700" y="1462130"/>
            <a:ext cx="7997825" cy="307975"/>
          </a:xfrm>
        </p:spPr>
        <p:txBody>
          <a:bodyPr/>
          <a:lstStyle/>
          <a:p>
            <a:r>
              <a:rPr lang="fr-FR" altLang="zh-CN" dirty="0"/>
              <a:t>HMI</a:t>
            </a:r>
            <a:r>
              <a:rPr lang="ja-JP" altLang="fr-FR" dirty="0"/>
              <a:t>迁移到</a:t>
            </a:r>
            <a:r>
              <a:rPr lang="fr-FR" altLang="zh-CN" dirty="0"/>
              <a:t>Windows 10</a:t>
            </a:r>
            <a:endParaRPr lang="zh-CN" dirty="0"/>
          </a:p>
        </p:txBody>
      </p:sp>
      <p:sp>
        <p:nvSpPr>
          <p:cNvPr id="19478" name="Text Placeholder 2"/>
          <p:cNvSpPr txBox="1">
            <a:spLocks/>
          </p:cNvSpPr>
          <p:nvPr/>
        </p:nvSpPr>
        <p:spPr bwMode="auto">
          <a:xfrm>
            <a:off x="668447" y="5901302"/>
            <a:ext cx="7978775" cy="393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2563" indent="-182563">
              <a:spcBef>
                <a:spcPts val="12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57188" indent="-174625">
              <a:buClr>
                <a:srgbClr val="E64B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539750" indent="-182563"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714375" indent="-174625"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1715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287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0859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5431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zh-CN" sz="800" dirty="0">
                <a:solidFill>
                  <a:srgbClr val="000000"/>
                </a:solidFill>
              </a:rPr>
              <a:t>价值：</a:t>
            </a:r>
            <a:r>
              <a:rPr lang="zh-CN" altLang="fr-FR" sz="800" dirty="0">
                <a:solidFill>
                  <a:srgbClr val="000000"/>
                </a:solidFill>
              </a:rPr>
              <a:t> </a:t>
            </a:r>
            <a:r>
              <a:rPr lang="ja-JP" altLang="fr-FR" sz="800" kern="0" dirty="0">
                <a:solidFill>
                  <a:srgbClr val="000000"/>
                </a:solidFill>
                <a:latin typeface="FZZhunYuan-M02S" panose="03000509000000000000" pitchFamily="65" charset="-122"/>
                <a:ea typeface="FZZhunYuan-M02S" panose="03000509000000000000" pitchFamily="65" charset="-122"/>
              </a:rPr>
              <a:t>更新换代</a:t>
            </a:r>
            <a:r>
              <a:rPr lang="fr-FR" altLang="ja-JP" sz="800" kern="0" dirty="0">
                <a:solidFill>
                  <a:srgbClr val="000000"/>
                </a:solidFill>
                <a:latin typeface="FZZhunYuan-M02S" panose="03000509000000000000" pitchFamily="65" charset="-122"/>
                <a:ea typeface="FZZhunYuan-M02S" panose="03000509000000000000" pitchFamily="65" charset="-122"/>
              </a:rPr>
              <a:t>, </a:t>
            </a:r>
            <a:r>
              <a:rPr lang="zh-CN" altLang="fr-FR" sz="800" dirty="0">
                <a:solidFill>
                  <a:srgbClr val="000000"/>
                </a:solidFill>
              </a:rPr>
              <a:t>效率</a:t>
            </a:r>
            <a:r>
              <a:rPr lang="fr-FR" altLang="zh-CN" sz="800" dirty="0">
                <a:solidFill>
                  <a:srgbClr val="000000"/>
                </a:solidFill>
              </a:rPr>
              <a:t>,</a:t>
            </a:r>
            <a:r>
              <a:rPr lang="zh-CN" altLang="fr-FR" sz="800" dirty="0">
                <a:solidFill>
                  <a:srgbClr val="000000"/>
                </a:solidFill>
              </a:rPr>
              <a:t> </a:t>
            </a:r>
            <a:r>
              <a:rPr lang="zh-CN" altLang="fr-FR" sz="800" dirty="0">
                <a:solidFill>
                  <a:srgbClr val="202124"/>
                </a:solidFill>
                <a:latin typeface="Google Sans"/>
              </a:rPr>
              <a:t>成本优化</a:t>
            </a:r>
            <a:endParaRPr lang="zh-CN" sz="800" dirty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sz="800" dirty="0">
                <a:solidFill>
                  <a:srgbClr val="000000"/>
                </a:solidFill>
              </a:rPr>
              <a:t>设备：</a:t>
            </a:r>
            <a:r>
              <a:rPr lang="zh-CN" altLang="fr-FR" sz="800" dirty="0">
                <a:solidFill>
                  <a:srgbClr val="202124"/>
                </a:solidFill>
                <a:latin typeface="inherit"/>
              </a:rPr>
              <a:t>所有机械填充物</a:t>
            </a:r>
            <a:r>
              <a:rPr lang="zh-CN" altLang="fr-FR" sz="100" dirty="0"/>
              <a:t> </a:t>
            </a:r>
            <a:endParaRPr lang="zh-CN" altLang="fr-FR" sz="800" dirty="0"/>
          </a:p>
          <a:p>
            <a:pPr>
              <a:defRPr/>
            </a:pPr>
            <a:r>
              <a:rPr lang="zh-CN" sz="800" dirty="0">
                <a:solidFill>
                  <a:srgbClr val="000000"/>
                </a:solidFill>
              </a:rPr>
              <a:t>产品目录代码：</a:t>
            </a:r>
            <a:r>
              <a:rPr lang="fr-FR" altLang="zh-CN" sz="800" dirty="0">
                <a:solidFill>
                  <a:srgbClr val="000000"/>
                </a:solidFill>
              </a:rPr>
              <a:t>HS130</a:t>
            </a:r>
            <a:endParaRPr lang="zh-CN" sz="800" dirty="0">
              <a:solidFill>
                <a:srgbClr val="000000"/>
              </a:solidFill>
            </a:endParaRPr>
          </a:p>
        </p:txBody>
      </p:sp>
      <p:sp>
        <p:nvSpPr>
          <p:cNvPr id="19479" name="BainBulletsConfiguration" hidden="1"/>
          <p:cNvSpPr txBox="1">
            <a:spLocks noChangeArrowheads="1"/>
          </p:cNvSpPr>
          <p:nvPr/>
        </p:nvSpPr>
        <p:spPr bwMode="auto">
          <a:xfrm>
            <a:off x="12700" y="12700"/>
            <a:ext cx="0" cy="1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altLang="fr-FR" sz="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F45E0A2-8DF3-4D0D-880D-2A7968E87B95}"/>
              </a:ext>
            </a:extLst>
          </p:cNvPr>
          <p:cNvSpPr/>
          <p:nvPr/>
        </p:nvSpPr>
        <p:spPr>
          <a:xfrm>
            <a:off x="4746626" y="2154268"/>
            <a:ext cx="3858418" cy="2429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 algn="just" eaLnBrk="0" hangingPunct="0">
              <a:spcBef>
                <a:spcPts val="3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US" altLang="it-IT" sz="1200" dirty="0"/>
              <a:t>The new system with B&amp;R 3100 HMI panel, Windows 10 based, consists of a new plug &amp; play HMI with the same screen size based on Windows 10. It includes software backup encryption and porting from existing platform (WCE, W7…) to W10. </a:t>
            </a:r>
          </a:p>
          <a:p>
            <a:pPr marL="182563" indent="-182563" algn="just" eaLnBrk="0" hangingPunct="0">
              <a:spcBef>
                <a:spcPts val="3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US" altLang="it-IT" sz="1200" dirty="0"/>
              <a:t>No changes will be applied to the graphics layout, will be performed only a conversion. It includes hardware material and the </a:t>
            </a:r>
            <a:r>
              <a:rPr lang="en-US" altLang="it-IT" sz="1200" i="1" dirty="0"/>
              <a:t>Installation Procedures</a:t>
            </a:r>
            <a:r>
              <a:rPr lang="en-US" altLang="it-IT" sz="1200" dirty="0"/>
              <a:t> document. If a client-server function is present, the Counterpart’s panel must also be updated.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endParaRPr lang="en-US" sz="1200" dirty="0">
              <a:solidFill>
                <a:srgbClr val="000000"/>
              </a:solidFill>
            </a:endParaRPr>
          </a:p>
        </p:txBody>
      </p:sp>
      <p:pic>
        <p:nvPicPr>
          <p:cNvPr id="19" name="Immagine 31" descr="Immagine che contiene testo, elettronico, schermo&#10;&#10;Descrizione generata automaticamente">
            <a:extLst>
              <a:ext uri="{FF2B5EF4-FFF2-40B4-BE49-F238E27FC236}">
                <a16:creationId xmlns:a16="http://schemas.microsoft.com/office/drawing/2014/main" id="{59745631-B4CB-4CE5-8EE6-29E18B22EA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74616" y="4622513"/>
            <a:ext cx="904728" cy="79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2">
            <a:extLst>
              <a:ext uri="{FF2B5EF4-FFF2-40B4-BE49-F238E27FC236}">
                <a16:creationId xmlns:a16="http://schemas.microsoft.com/office/drawing/2014/main" id="{0CA2C25F-0693-4453-AD16-345896EBF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4980" y="5536702"/>
            <a:ext cx="504000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fr-FR" sz="800" b="1" dirty="0"/>
              <a:t>PPC3100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71B53B4-4844-4D04-BFFC-02B1D44CF20A}"/>
              </a:ext>
            </a:extLst>
          </p:cNvPr>
          <p:cNvGrpSpPr/>
          <p:nvPr/>
        </p:nvGrpSpPr>
        <p:grpSpPr>
          <a:xfrm>
            <a:off x="6592068" y="4622513"/>
            <a:ext cx="1359830" cy="1002610"/>
            <a:chOff x="3082570" y="2077724"/>
            <a:chExt cx="2443653" cy="1631023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A6BA766C-7F5D-47E0-8E01-4BFF1CDC575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082570" y="2077724"/>
              <a:ext cx="2443653" cy="1631023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E700FBE4-D2EE-4FEA-987A-E5261CB1F33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082570" y="3399157"/>
              <a:ext cx="417868" cy="309590"/>
            </a:xfrm>
            <a:prstGeom prst="rect">
              <a:avLst/>
            </a:prstGeom>
          </p:spPr>
        </p:pic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D9854C4A-DCC4-48A3-9956-00ECEADA697A}"/>
              </a:ext>
            </a:extLst>
          </p:cNvPr>
          <p:cNvSpPr/>
          <p:nvPr/>
        </p:nvSpPr>
        <p:spPr>
          <a:xfrm>
            <a:off x="649975" y="2153112"/>
            <a:ext cx="3888000" cy="2188667"/>
          </a:xfrm>
          <a:prstGeom prst="rect">
            <a:avLst/>
          </a:prstGeom>
        </p:spPr>
        <p:txBody>
          <a:bodyPr wrap="square" lIns="72000" tIns="36000" rIns="72000" bIns="36000">
            <a:spAutoFit/>
          </a:bodyPr>
          <a:lstStyle/>
          <a:p>
            <a:pPr marL="182563" lvl="0" indent="-182563" eaLnBrk="0" hangingPunct="0">
              <a:spcBef>
                <a:spcPts val="3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US" altLang="it-IT" sz="1200" dirty="0"/>
              <a:t>Prevents longer downtimes in case of failure ;</a:t>
            </a:r>
          </a:p>
          <a:p>
            <a:pPr marL="182563" indent="-182563" eaLnBrk="0" hangingPunct="0">
              <a:spcBef>
                <a:spcPts val="3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US" altLang="it-IT" sz="1200" dirty="0"/>
              <a:t>Enhanced cybersecurity features available thanks to W10 ;</a:t>
            </a:r>
          </a:p>
          <a:p>
            <a:pPr marL="182563" lvl="0" indent="-182563" eaLnBrk="0" hangingPunct="0">
              <a:spcBef>
                <a:spcPts val="3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US" altLang="it-IT" sz="1200" dirty="0"/>
              <a:t>20% faster on system booting and touch operations ;</a:t>
            </a:r>
          </a:p>
          <a:p>
            <a:pPr marL="182563" lvl="0" indent="-182563" eaLnBrk="0" hangingPunct="0">
              <a:spcBef>
                <a:spcPts val="3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US" altLang="it-IT" sz="1200" dirty="0"/>
              <a:t>Improved image quality ;</a:t>
            </a:r>
          </a:p>
          <a:p>
            <a:pPr marL="182563" lvl="0" indent="-182563" eaLnBrk="0" hangingPunct="0">
              <a:spcBef>
                <a:spcPts val="3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US" altLang="it-IT" sz="1200" dirty="0"/>
              <a:t>Improved heat resistance ;</a:t>
            </a:r>
          </a:p>
          <a:p>
            <a:pPr marL="182563" lvl="0" indent="-182563" eaLnBrk="0" hangingPunct="0">
              <a:spcBef>
                <a:spcPts val="3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US" altLang="it-IT" sz="1200" dirty="0"/>
              <a:t>Increases performance and reduces maintenance cost</a:t>
            </a:r>
          </a:p>
          <a:p>
            <a:pPr marL="182563" lvl="0" indent="-182563" eaLnBrk="0" hangingPunct="0">
              <a:spcBef>
                <a:spcPts val="3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endParaRPr lang="en-US" altLang="it-IT" sz="1200" dirty="0"/>
          </a:p>
          <a:p>
            <a:pPr lvl="0" eaLnBrk="0" hangingPunct="0">
              <a:spcBef>
                <a:spcPts val="300"/>
              </a:spcBef>
              <a:buClr>
                <a:srgbClr val="E64B00"/>
              </a:buClr>
              <a:defRPr/>
            </a:pPr>
            <a:r>
              <a:rPr lang="en-US" altLang="it-IT" sz="1200" b="1" dirty="0"/>
              <a:t>It’s time to upgrade to Windows 10!</a:t>
            </a:r>
            <a:endParaRPr lang="en-US" altLang="it-IT" sz="1200" dirty="0"/>
          </a:p>
        </p:txBody>
      </p:sp>
      <p:sp>
        <p:nvSpPr>
          <p:cNvPr id="31" name="Titel 1">
            <a:extLst>
              <a:ext uri="{FF2B5EF4-FFF2-40B4-BE49-F238E27FC236}">
                <a16:creationId xmlns:a16="http://schemas.microsoft.com/office/drawing/2014/main" id="{BF62FCC2-A813-407B-961E-260F3891A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2847" y="4656191"/>
            <a:ext cx="1728000" cy="261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no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900" b="1" dirty="0">
                <a:solidFill>
                  <a:srgbClr val="E64B00"/>
                </a:solidFill>
              </a:rPr>
              <a:t>Example of current panels PC</a:t>
            </a:r>
          </a:p>
        </p:txBody>
      </p:sp>
      <p:pic>
        <p:nvPicPr>
          <p:cNvPr id="32" name="Immagine 25" descr="Immagine che contiene testo, monitor, interni, microonde&#10;&#10;Descrizione generata automaticamente">
            <a:extLst>
              <a:ext uri="{FF2B5EF4-FFF2-40B4-BE49-F238E27FC236}">
                <a16:creationId xmlns:a16="http://schemas.microsoft.com/office/drawing/2014/main" id="{F77A6914-C4F9-4C24-B5AB-87F57B00C6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24263" y="4769546"/>
            <a:ext cx="528606" cy="523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Immagine 26" descr="Immagine che contiene testo&#10;&#10;Descrizione generata automaticamente">
            <a:extLst>
              <a:ext uri="{FF2B5EF4-FFF2-40B4-BE49-F238E27FC236}">
                <a16:creationId xmlns:a16="http://schemas.microsoft.com/office/drawing/2014/main" id="{D78B253D-BC53-495C-88DA-A723D37ED8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38495" y="4742357"/>
            <a:ext cx="574866" cy="523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Immagine 27">
            <a:extLst>
              <a:ext uri="{FF2B5EF4-FFF2-40B4-BE49-F238E27FC236}">
                <a16:creationId xmlns:a16="http://schemas.microsoft.com/office/drawing/2014/main" id="{25E474AF-C4DF-4F74-80C3-E62E8EC8A8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95081" y="5206323"/>
            <a:ext cx="631334" cy="523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Rectangle 2">
            <a:extLst>
              <a:ext uri="{FF2B5EF4-FFF2-40B4-BE49-F238E27FC236}">
                <a16:creationId xmlns:a16="http://schemas.microsoft.com/office/drawing/2014/main" id="{D558F708-7C9F-4708-81FF-9425E6A822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628" y="5008089"/>
            <a:ext cx="504000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fr-FR" sz="800" b="1" dirty="0"/>
              <a:t>PPC120</a:t>
            </a:r>
          </a:p>
        </p:txBody>
      </p:sp>
      <p:sp>
        <p:nvSpPr>
          <p:cNvPr id="36" name="Rectangle 2">
            <a:extLst>
              <a:ext uri="{FF2B5EF4-FFF2-40B4-BE49-F238E27FC236}">
                <a16:creationId xmlns:a16="http://schemas.microsoft.com/office/drawing/2014/main" id="{0752BADF-A1D5-42DA-A0E7-1BC8FD9C8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521" y="4988381"/>
            <a:ext cx="504000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fr-FR" sz="800" b="1" dirty="0"/>
              <a:t>PPC320</a:t>
            </a:r>
          </a:p>
        </p:txBody>
      </p:sp>
      <p:sp>
        <p:nvSpPr>
          <p:cNvPr id="37" name="Rectangle 2">
            <a:extLst>
              <a:ext uri="{FF2B5EF4-FFF2-40B4-BE49-F238E27FC236}">
                <a16:creationId xmlns:a16="http://schemas.microsoft.com/office/drawing/2014/main" id="{C7C2CA38-4EB7-44B2-9C15-4B63D747E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3107" y="5452258"/>
            <a:ext cx="504000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fr-FR" sz="800" b="1" dirty="0"/>
              <a:t>PPC900</a:t>
            </a:r>
          </a:p>
        </p:txBody>
      </p:sp>
    </p:spTree>
    <p:extLst>
      <p:ext uri="{BB962C8B-B14F-4D97-AF65-F5344CB8AC3E}">
        <p14:creationId xmlns:p14="http://schemas.microsoft.com/office/powerpoint/2010/main" val="236948743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2054</TotalTime>
  <Words>202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MS PGothic</vt:lpstr>
      <vt:lpstr>SimSun</vt:lpstr>
      <vt:lpstr>Arial</vt:lpstr>
      <vt:lpstr>FZZhunYuan-M02S</vt:lpstr>
      <vt:lpstr>Google Sans</vt:lpstr>
      <vt:lpstr>inherit</vt:lpstr>
      <vt:lpstr>Wingdings</vt:lpstr>
      <vt:lpstr>1_NewSidel_Template_4x3_with add layouts</vt:lpstr>
      <vt:lpstr>think-cell Folie</vt:lpstr>
      <vt:lpstr>安全操作设备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FERROZZI, MARCELLO</dc:creator>
  <cp:lastModifiedBy>Sorega, Dan</cp:lastModifiedBy>
  <cp:revision>75</cp:revision>
  <dcterms:created xsi:type="dcterms:W3CDTF">2018-02-10T17:04:39Z</dcterms:created>
  <dcterms:modified xsi:type="dcterms:W3CDTF">2021-05-18T12:15:43Z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e35bb0a3-90cf-41a8-939e-500b35438edf_Enabled">
    <vt:lpwstr>True</vt:lpwstr>
  </property>
  <property fmtid="{D5CDD505-2E9C-101B-9397-08002B2CF9AE}" pid="5" name="MSIP_Label_e35bb0a3-90cf-41a8-939e-500b35438edf_SiteId">
    <vt:lpwstr>2390cbd1-e663-4321-bc93-ba298637ce52</vt:lpwstr>
  </property>
  <property fmtid="{D5CDD505-2E9C-101B-9397-08002B2CF9AE}" pid="6" name="MSIP_Label_e35bb0a3-90cf-41a8-939e-500b35438edf_Owner">
    <vt:lpwstr>107200@sidel.com</vt:lpwstr>
  </property>
  <property fmtid="{D5CDD505-2E9C-101B-9397-08002B2CF9AE}" pid="7" name="MSIP_Label_e35bb0a3-90cf-41a8-939e-500b35438edf_SetDate">
    <vt:lpwstr>2017-09-26T14:43:53.5499116+02:00</vt:lpwstr>
  </property>
  <property fmtid="{D5CDD505-2E9C-101B-9397-08002B2CF9AE}" pid="8" name="MSIP_Label_e35bb0a3-90cf-41a8-939e-500b35438edf_Name">
    <vt:lpwstr>Sidel-Confidential</vt:lpwstr>
  </property>
  <property fmtid="{D5CDD505-2E9C-101B-9397-08002B2CF9AE}" pid="9" name="MSIP_Label_e35bb0a3-90cf-41a8-939e-500b35438edf_Application">
    <vt:lpwstr>Microsoft Azure Information Protection</vt:lpwstr>
  </property>
  <property fmtid="{D5CDD505-2E9C-101B-9397-08002B2CF9AE}" pid="10" name="MSIP_Label_e35bb0a3-90cf-41a8-939e-500b35438edf_Extended_MSFT_Method">
    <vt:lpwstr>Automatic</vt:lpwstr>
  </property>
  <property fmtid="{D5CDD505-2E9C-101B-9397-08002B2CF9AE}" pid="11" name="MSIP_Label_94480757-a570-4f64-84e7-c5b3ffe9d573_Enabled">
    <vt:lpwstr>true</vt:lpwstr>
  </property>
  <property fmtid="{D5CDD505-2E9C-101B-9397-08002B2CF9AE}" pid="12" name="MSIP_Label_94480757-a570-4f64-84e7-c5b3ffe9d573_SetDate">
    <vt:lpwstr>2021-05-18T12:15:43Z</vt:lpwstr>
  </property>
  <property fmtid="{D5CDD505-2E9C-101B-9397-08002B2CF9AE}" pid="13" name="MSIP_Label_94480757-a570-4f64-84e7-c5b3ffe9d573_Method">
    <vt:lpwstr>Standard</vt:lpwstr>
  </property>
  <property fmtid="{D5CDD505-2E9C-101B-9397-08002B2CF9AE}" pid="14" name="MSIP_Label_94480757-a570-4f64-84e7-c5b3ffe9d573_Name">
    <vt:lpwstr>General</vt:lpwstr>
  </property>
  <property fmtid="{D5CDD505-2E9C-101B-9397-08002B2CF9AE}" pid="15" name="MSIP_Label_94480757-a570-4f64-84e7-c5b3ffe9d573_SiteId">
    <vt:lpwstr>2390cbd1-e663-4321-bc93-ba298637ce52</vt:lpwstr>
  </property>
  <property fmtid="{D5CDD505-2E9C-101B-9397-08002B2CF9AE}" pid="16" name="MSIP_Label_94480757-a570-4f64-84e7-c5b3ffe9d573_ActionId">
    <vt:lpwstr/>
  </property>
  <property fmtid="{D5CDD505-2E9C-101B-9397-08002B2CF9AE}" pid="17" name="MSIP_Label_94480757-a570-4f64-84e7-c5b3ffe9d573_ContentBits">
    <vt:lpwstr>2</vt:lpwstr>
  </property>
</Properties>
</file>