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948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18/05/2021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3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0733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5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 May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F4A55A09-6EB7-44B7-A3B2-17F745536A1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image" Target="../media/image2.emf"/><Relationship Id="rId10" Type="http://schemas.openxmlformats.org/officeDocument/2006/relationships/image" Target="../media/image7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188">
            <a:extLst>
              <a:ext uri="{FF2B5EF4-FFF2-40B4-BE49-F238E27FC236}">
                <a16:creationId xmlns:a16="http://schemas.microsoft.com/office/drawing/2014/main" id="{1785CECA-530D-4E6A-B9BF-3C09D971EAA4}"/>
              </a:ext>
            </a:extLst>
          </p:cNvPr>
          <p:cNvGrpSpPr>
            <a:grpSpLocks/>
          </p:cNvGrpSpPr>
          <p:nvPr/>
        </p:nvGrpSpPr>
        <p:grpSpPr bwMode="auto">
          <a:xfrm>
            <a:off x="698628" y="1776060"/>
            <a:ext cx="7991475" cy="4041775"/>
            <a:chOff x="650875" y="1906524"/>
            <a:chExt cx="7991475" cy="4042232"/>
          </a:xfrm>
        </p:grpSpPr>
        <p:sp>
          <p:nvSpPr>
            <p:cNvPr id="29" name="Rechteck 3">
              <a:extLst>
                <a:ext uri="{FF2B5EF4-FFF2-40B4-BE49-F238E27FC236}">
                  <a16:creationId xmlns:a16="http://schemas.microsoft.com/office/drawing/2014/main" id="{A68B9B01-984B-4503-9899-C8D8CCFDAB03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  <a:ea typeface="MS PGothic" pitchFamily="34" charset="-128"/>
                </a:rPr>
                <a:t>VALUE AND BENEFITS</a:t>
              </a:r>
            </a:p>
          </p:txBody>
        </p:sp>
        <p:sp>
          <p:nvSpPr>
            <p:cNvPr id="30" name="Rechteck 4">
              <a:extLst>
                <a:ext uri="{FF2B5EF4-FFF2-40B4-BE49-F238E27FC236}">
                  <a16:creationId xmlns:a16="http://schemas.microsoft.com/office/drawing/2014/main" id="{B91DFF78-0C8C-4157-80BB-16C00D8F7A7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31" name="Rechteck 11">
              <a:extLst>
                <a:ext uri="{FF2B5EF4-FFF2-40B4-BE49-F238E27FC236}">
                  <a16:creationId xmlns:a16="http://schemas.microsoft.com/office/drawing/2014/main" id="{596F0C0C-C933-45A0-8B2E-168ED85FD1D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DESCRIPTION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2" name="Rechteck 12">
              <a:extLst>
                <a:ext uri="{FF2B5EF4-FFF2-40B4-BE49-F238E27FC236}">
                  <a16:creationId xmlns:a16="http://schemas.microsoft.com/office/drawing/2014/main" id="{46316A20-2479-4CA2-A8B2-C9E6526520A3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19458" name="Objek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8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9458" name="Objek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6" name="Title 1"/>
          <p:cNvSpPr>
            <a:spLocks noGrp="1"/>
          </p:cNvSpPr>
          <p:nvPr>
            <p:ph type="title"/>
          </p:nvPr>
        </p:nvSpPr>
        <p:spPr>
          <a:xfrm>
            <a:off x="703346" y="349701"/>
            <a:ext cx="7993063" cy="461665"/>
          </a:xfrm>
        </p:spPr>
        <p:txBody>
          <a:bodyPr/>
          <a:lstStyle/>
          <a:p>
            <a:r>
              <a:rPr lang="en-US" altLang="fr-FR" dirty="0"/>
              <a:t>Operate your business safely </a:t>
            </a:r>
            <a:endParaRPr lang="en-GB" altLang="fr-FR" dirty="0"/>
          </a:p>
        </p:txBody>
      </p:sp>
      <p:sp>
        <p:nvSpPr>
          <p:cNvPr id="1947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98628" y="1468085"/>
            <a:ext cx="7323693" cy="307975"/>
          </a:xfrm>
        </p:spPr>
        <p:txBody>
          <a:bodyPr/>
          <a:lstStyle/>
          <a:p>
            <a:r>
              <a:rPr lang="fr-FR" altLang="fr-FR" dirty="0"/>
              <a:t>HMI migration to Windows 10</a:t>
            </a:r>
          </a:p>
        </p:txBody>
      </p:sp>
      <p:sp>
        <p:nvSpPr>
          <p:cNvPr id="19478" name="Text Placeholder 2"/>
          <p:cNvSpPr txBox="1">
            <a:spLocks/>
          </p:cNvSpPr>
          <p:nvPr/>
        </p:nvSpPr>
        <p:spPr bwMode="auto">
          <a:xfrm>
            <a:off x="698628" y="5893040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12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defRPr/>
            </a:pPr>
            <a:r>
              <a:rPr lang="en-GB" altLang="fr-FR" sz="800" dirty="0">
                <a:solidFill>
                  <a:srgbClr val="000000"/>
                </a:solidFill>
              </a:rPr>
              <a:t>Value: </a:t>
            </a:r>
            <a:r>
              <a:rPr lang="en-GB" altLang="fr-FR" sz="800" dirty="0"/>
              <a:t>Obsolescence, Efficiency, Cost optimisation</a:t>
            </a:r>
            <a:endParaRPr lang="en-GB" altLang="fr-FR" sz="800" dirty="0">
              <a:solidFill>
                <a:srgbClr val="000000"/>
              </a:solidFill>
            </a:endParaRPr>
          </a:p>
          <a:p>
            <a:pPr fontAlgn="base">
              <a:spcAft>
                <a:spcPct val="0"/>
              </a:spcAft>
              <a:defRPr/>
            </a:pPr>
            <a:r>
              <a:rPr kumimoji="0" lang="en-GB" alt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Equipment:</a:t>
            </a:r>
            <a:r>
              <a:rPr lang="en-US" altLang="it-IT" sz="800" kern="0" dirty="0">
                <a:solidFill>
                  <a:srgbClr val="000000"/>
                </a:solidFill>
                <a:ea typeface="ＭＳ Ｐゴシック"/>
              </a:rPr>
              <a:t> </a:t>
            </a:r>
            <a:r>
              <a:rPr lang="en-US" altLang="it-IT" sz="800" dirty="0"/>
              <a:t>All mechanical fillers with a panel PC</a:t>
            </a:r>
            <a:endParaRPr lang="en-US" altLang="it-IT" sz="8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pPr lvl="0" fontAlgn="base">
              <a:spcAft>
                <a:spcPct val="0"/>
              </a:spcAft>
              <a:defRPr/>
            </a:pPr>
            <a:r>
              <a:rPr kumimoji="0" lang="en-GB" alt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Catalogue code: HS130</a:t>
            </a:r>
          </a:p>
        </p:txBody>
      </p:sp>
      <p:sp>
        <p:nvSpPr>
          <p:cNvPr id="19479" name="BainBulletsConfiguration" hidden="1"/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altLang="fr-FR" sz="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9868" y="2168717"/>
            <a:ext cx="3888000" cy="2188667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marL="182563" lvl="0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Prevents longer downtimes in case of failure ;</a:t>
            </a:r>
          </a:p>
          <a:p>
            <a:pPr marL="182563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Enhanced cybersecurity features available thanks to W10 ;</a:t>
            </a:r>
          </a:p>
          <a:p>
            <a:pPr marL="182563" lvl="0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20% faster on system booting and touch operations ;</a:t>
            </a:r>
          </a:p>
          <a:p>
            <a:pPr marL="182563" lvl="0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Improved image quality ;</a:t>
            </a:r>
          </a:p>
          <a:p>
            <a:pPr marL="182563" lvl="0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Improved heat resistance ;</a:t>
            </a:r>
          </a:p>
          <a:p>
            <a:pPr marL="182563" lvl="0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Increases performance and reduces maintenance cost</a:t>
            </a:r>
          </a:p>
          <a:p>
            <a:pPr marL="182563" lvl="0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endParaRPr lang="en-US" altLang="it-IT" sz="1200" dirty="0"/>
          </a:p>
          <a:p>
            <a:pPr lvl="0" eaLnBrk="0" hangingPunct="0">
              <a:spcBef>
                <a:spcPts val="300"/>
              </a:spcBef>
              <a:buClr>
                <a:srgbClr val="E64B00"/>
              </a:buClr>
              <a:defRPr/>
            </a:pPr>
            <a:r>
              <a:rPr lang="en-US" altLang="it-IT" sz="1200" b="1" dirty="0"/>
              <a:t>It’s time to upgrade to Windows 10!</a:t>
            </a:r>
            <a:endParaRPr lang="en-US" altLang="it-IT" sz="1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44C1F8-6FC3-4515-B08E-1A90733BAFE7}"/>
              </a:ext>
            </a:extLst>
          </p:cNvPr>
          <p:cNvSpPr/>
          <p:nvPr/>
        </p:nvSpPr>
        <p:spPr>
          <a:xfrm>
            <a:off x="4751387" y="2206687"/>
            <a:ext cx="3888000" cy="2160000"/>
          </a:xfrm>
          <a:prstGeom prst="rect">
            <a:avLst/>
          </a:prstGeom>
        </p:spPr>
        <p:txBody>
          <a:bodyPr wrap="square" lIns="72000" tIns="36000" rIns="72000" bIns="36000">
            <a:noAutofit/>
          </a:bodyPr>
          <a:lstStyle/>
          <a:p>
            <a:pPr marL="182563" indent="-182563" algn="just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The new system with B&amp;R 3100 HMI panel, Windows 10 based, consists of a new plug &amp; play HMI with the same screen size based on Windows 10. It includes software backup encryption and porting from existing platform (WCE, W7…) to W10. </a:t>
            </a:r>
          </a:p>
          <a:p>
            <a:pPr marL="182563" indent="-182563" algn="just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No changes will be applied to the graphics layout, will be performed only a conversion. It includes hardware material and the </a:t>
            </a:r>
            <a:r>
              <a:rPr lang="en-US" altLang="it-IT" sz="1200" i="1" dirty="0"/>
              <a:t>Installation Procedures</a:t>
            </a:r>
            <a:r>
              <a:rPr lang="en-US" altLang="it-IT" sz="1200" dirty="0"/>
              <a:t> document. If a client-server function is present, the Counterpart’s panel must also be updated.</a:t>
            </a:r>
          </a:p>
        </p:txBody>
      </p:sp>
      <p:sp>
        <p:nvSpPr>
          <p:cNvPr id="67" name="Titel 1">
            <a:extLst>
              <a:ext uri="{FF2B5EF4-FFF2-40B4-BE49-F238E27FC236}">
                <a16:creationId xmlns:a16="http://schemas.microsoft.com/office/drawing/2014/main" id="{E7160E88-4189-46EB-A2E5-F54ACD35F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847" y="4656191"/>
            <a:ext cx="1728000" cy="261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900" b="1" dirty="0">
                <a:solidFill>
                  <a:srgbClr val="E64B00"/>
                </a:solidFill>
              </a:rPr>
              <a:t>Example of current panels PC</a:t>
            </a:r>
          </a:p>
        </p:txBody>
      </p:sp>
      <p:pic>
        <p:nvPicPr>
          <p:cNvPr id="34" name="Immagine 25" descr="Immagine che contiene testo, monitor, interni, microonde&#10;&#10;Descrizione generata automaticamente">
            <a:extLst>
              <a:ext uri="{FF2B5EF4-FFF2-40B4-BE49-F238E27FC236}">
                <a16:creationId xmlns:a16="http://schemas.microsoft.com/office/drawing/2014/main" id="{B4CC85E5-69AA-4C96-A6C9-A14C5A5AE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4263" y="4769546"/>
            <a:ext cx="528606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Immagine 26" descr="Immagine che contiene testo&#10;&#10;Descrizione generata automaticamente">
            <a:extLst>
              <a:ext uri="{FF2B5EF4-FFF2-40B4-BE49-F238E27FC236}">
                <a16:creationId xmlns:a16="http://schemas.microsoft.com/office/drawing/2014/main" id="{A44B151B-DE7C-4C84-B6F6-C1E8AAB10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8495" y="4742357"/>
            <a:ext cx="574866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Immagine 27">
            <a:extLst>
              <a:ext uri="{FF2B5EF4-FFF2-40B4-BE49-F238E27FC236}">
                <a16:creationId xmlns:a16="http://schemas.microsoft.com/office/drawing/2014/main" id="{8D8DE6B5-335C-4306-8FD4-5336345EA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5081" y="5206323"/>
            <a:ext cx="631334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2">
            <a:extLst>
              <a:ext uri="{FF2B5EF4-FFF2-40B4-BE49-F238E27FC236}">
                <a16:creationId xmlns:a16="http://schemas.microsoft.com/office/drawing/2014/main" id="{61013F20-4D1D-42C4-9A9D-2232B1E79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628" y="5008089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PPC120</a:t>
            </a:r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9F0D73E9-C5B6-46E8-A5F2-9A6C1F203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521" y="4988381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PPC320</a:t>
            </a:r>
          </a:p>
        </p:txBody>
      </p:sp>
      <p:sp>
        <p:nvSpPr>
          <p:cNvPr id="39" name="Rectangle 2">
            <a:extLst>
              <a:ext uri="{FF2B5EF4-FFF2-40B4-BE49-F238E27FC236}">
                <a16:creationId xmlns:a16="http://schemas.microsoft.com/office/drawing/2014/main" id="{F172EC22-0F6D-4904-A70A-A8573322B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107" y="5452258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PPC900</a:t>
            </a:r>
          </a:p>
        </p:txBody>
      </p:sp>
      <p:pic>
        <p:nvPicPr>
          <p:cNvPr id="46" name="Immagine 31" descr="Immagine che contiene testo, elettronico, schermo&#10;&#10;Descrizione generata automaticamente">
            <a:extLst>
              <a:ext uri="{FF2B5EF4-FFF2-40B4-BE49-F238E27FC236}">
                <a16:creationId xmlns:a16="http://schemas.microsoft.com/office/drawing/2014/main" id="{0C9A8B5B-ABCF-44EC-A314-8204B1906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4616" y="4622513"/>
            <a:ext cx="904728" cy="79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2">
            <a:extLst>
              <a:ext uri="{FF2B5EF4-FFF2-40B4-BE49-F238E27FC236}">
                <a16:creationId xmlns:a16="http://schemas.microsoft.com/office/drawing/2014/main" id="{03F5EE22-525A-4853-8E7B-FE9A153A3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4980" y="5536702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PPC3100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4F740B0-2888-4667-871B-31BA40C6D051}"/>
              </a:ext>
            </a:extLst>
          </p:cNvPr>
          <p:cNvGrpSpPr/>
          <p:nvPr/>
        </p:nvGrpSpPr>
        <p:grpSpPr>
          <a:xfrm>
            <a:off x="6592068" y="4622513"/>
            <a:ext cx="1359830" cy="1002610"/>
            <a:chOff x="3082570" y="2077724"/>
            <a:chExt cx="2443653" cy="1631023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2A382D2-9B94-4D13-929D-B22A01C182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082570" y="2077724"/>
              <a:ext cx="2443653" cy="1631023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44EB59B4-E484-4955-B62C-F44936620F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082570" y="3399157"/>
              <a:ext cx="417868" cy="3095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50504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2053</TotalTime>
  <Words>184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MS PGothic</vt:lpstr>
      <vt:lpstr>SimSun</vt:lpstr>
      <vt:lpstr>Arial</vt:lpstr>
      <vt:lpstr>Wingdings</vt:lpstr>
      <vt:lpstr>1_NewSidel_Template_4x3_with add layouts</vt:lpstr>
      <vt:lpstr>think-cell Folie</vt:lpstr>
      <vt:lpstr>Operate your business safely 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69</cp:revision>
  <dcterms:created xsi:type="dcterms:W3CDTF">2018-02-10T17:04:39Z</dcterms:created>
  <dcterms:modified xsi:type="dcterms:W3CDTF">2021-05-18T11:51:35Z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2021-05-18T11:51:35Z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