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94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4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6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e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4">
            <a:extLst>
              <a:ext uri="{FF2B5EF4-FFF2-40B4-BE49-F238E27FC236}">
                <a16:creationId xmlns:a16="http://schemas.microsoft.com/office/drawing/2014/main" id="{1DEE6494-7B4A-4743-A662-1F9A72DA26DD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803400"/>
            <a:ext cx="7991475" cy="4043363"/>
            <a:chOff x="647700" y="1803400"/>
            <a:chExt cx="7991475" cy="4043363"/>
          </a:xfrm>
        </p:grpSpPr>
        <p:sp>
          <p:nvSpPr>
            <p:cNvPr id="16" name="Rechteck 3">
              <a:extLst>
                <a:ext uri="{FF2B5EF4-FFF2-40B4-BE49-F238E27FC236}">
                  <a16:creationId xmlns:a16="http://schemas.microsoft.com/office/drawing/2014/main" id="{9A83367E-42DA-45A7-992D-7D4CD37FEFE4}"/>
                </a:ext>
              </a:extLst>
            </p:cNvPr>
            <p:cNvSpPr/>
            <p:nvPr/>
          </p:nvSpPr>
          <p:spPr>
            <a:xfrm>
              <a:off x="6477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fr-FR" altLang="fr-FR" sz="1400" b="1" dirty="0">
                  <a:solidFill>
                    <a:srgbClr val="FFFFFF"/>
                  </a:solidFill>
                  <a:ea typeface="ＭＳ Ｐゴシック" pitchFamily="34" charset="-128"/>
                  <a:cs typeface="Arial" charset="0"/>
                </a:rPr>
                <a:t>VALOR Y VENTAJAS</a:t>
              </a:r>
            </a:p>
          </p:txBody>
        </p:sp>
        <p:sp>
          <p:nvSpPr>
            <p:cNvPr id="17" name="Rechteck 4">
              <a:extLst>
                <a:ext uri="{FF2B5EF4-FFF2-40B4-BE49-F238E27FC236}">
                  <a16:creationId xmlns:a16="http://schemas.microsoft.com/office/drawing/2014/main" id="{17B6A8B0-87F8-4AB8-A1C3-AD7D014EF7DD}"/>
                </a:ext>
              </a:extLst>
            </p:cNvPr>
            <p:cNvSpPr>
              <a:spLocks/>
            </p:cNvSpPr>
            <p:nvPr/>
          </p:nvSpPr>
          <p:spPr>
            <a:xfrm>
              <a:off x="6477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182563" indent="-1825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45000"/>
                </a:spcBef>
                <a:spcAft>
                  <a:spcPts val="0"/>
                </a:spcAft>
                <a:buClr>
                  <a:srgbClr val="E64B00"/>
                </a:buClr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22" name="Rechteck 11">
              <a:extLst>
                <a:ext uri="{FF2B5EF4-FFF2-40B4-BE49-F238E27FC236}">
                  <a16:creationId xmlns:a16="http://schemas.microsoft.com/office/drawing/2014/main" id="{98E519DC-B034-4B23-A545-D801F7FAA4F4}"/>
                </a:ext>
              </a:extLst>
            </p:cNvPr>
            <p:cNvSpPr/>
            <p:nvPr/>
          </p:nvSpPr>
          <p:spPr>
            <a:xfrm>
              <a:off x="47498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fr-FR" altLang="fr-FR" sz="1400" b="1" dirty="0">
                  <a:solidFill>
                    <a:srgbClr val="FFFFFF"/>
                  </a:solidFill>
                  <a:cs typeface="Arial" charset="0"/>
                </a:rPr>
                <a:t>DESCRIPCIÓN</a:t>
              </a:r>
              <a:endParaRPr lang="fr-FR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3" name="Rechteck 12">
              <a:extLst>
                <a:ext uri="{FF2B5EF4-FFF2-40B4-BE49-F238E27FC236}">
                  <a16:creationId xmlns:a16="http://schemas.microsoft.com/office/drawing/2014/main" id="{133FB278-4C04-4385-92E0-48FC4831DF1A}"/>
                </a:ext>
              </a:extLst>
            </p:cNvPr>
            <p:cNvSpPr>
              <a:spLocks/>
            </p:cNvSpPr>
            <p:nvPr/>
          </p:nvSpPr>
          <p:spPr>
            <a:xfrm>
              <a:off x="47498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82563" indent="-182563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Pct val="100000"/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23" name="Objekt 25" hidden="1">
            <a:extLst>
              <a:ext uri="{FF2B5EF4-FFF2-40B4-BE49-F238E27FC236}">
                <a16:creationId xmlns:a16="http://schemas.microsoft.com/office/drawing/2014/main" id="{FB269A12-0D2B-42AD-BDD9-01A902FC28D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2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3" name="Objekt 25" hidden="1">
                        <a:extLst>
                          <a:ext uri="{FF2B5EF4-FFF2-40B4-BE49-F238E27FC236}">
                            <a16:creationId xmlns:a16="http://schemas.microsoft.com/office/drawing/2014/main" id="{FB269A12-0D2B-42AD-BDD9-01A902FC28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itle 1">
            <a:extLst>
              <a:ext uri="{FF2B5EF4-FFF2-40B4-BE49-F238E27FC236}">
                <a16:creationId xmlns:a16="http://schemas.microsoft.com/office/drawing/2014/main" id="{D59CC8B6-8E7A-49B8-88C0-3676CAC03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61665"/>
          </a:xfrm>
        </p:spPr>
        <p:txBody>
          <a:bodyPr/>
          <a:lstStyle/>
          <a:p>
            <a:r>
              <a:rPr lang="es-ES" altLang="fr-FR" dirty="0"/>
              <a:t>Opere su equipo de manera segura</a:t>
            </a:r>
            <a:endParaRPr lang="en-GB" altLang="en-US" b="0" dirty="0"/>
          </a:p>
        </p:txBody>
      </p:sp>
      <p:sp>
        <p:nvSpPr>
          <p:cNvPr id="5125" name="Text Placeholder 2">
            <a:extLst>
              <a:ext uri="{FF2B5EF4-FFF2-40B4-BE49-F238E27FC236}">
                <a16:creationId xmlns:a16="http://schemas.microsoft.com/office/drawing/2014/main" id="{1793E68A-37BF-48F1-8758-B94AFF3DBE8E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55638" y="1511300"/>
            <a:ext cx="7997825" cy="277813"/>
          </a:xfrm>
        </p:spPr>
        <p:txBody>
          <a:bodyPr>
            <a:spAutoFit/>
          </a:bodyPr>
          <a:lstStyle/>
          <a:p>
            <a:r>
              <a:rPr lang="es-ES" altLang="en-US" dirty="0"/>
              <a:t>Migración de HMI a Windows 10</a:t>
            </a:r>
            <a:endParaRPr lang="en-US" altLang="en-US" dirty="0"/>
          </a:p>
        </p:txBody>
      </p:sp>
      <p:sp>
        <p:nvSpPr>
          <p:cNvPr id="5126" name="BainBulletsConfiguration" hidden="1">
            <a:extLst>
              <a:ext uri="{FF2B5EF4-FFF2-40B4-BE49-F238E27FC236}">
                <a16:creationId xmlns:a16="http://schemas.microsoft.com/office/drawing/2014/main" id="{25EDCA33-E74A-4BA1-A486-52E1FE7C0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0CF3A04-12F0-43FB-B897-A3E286DB9E25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sz="800" kern="0" dirty="0"/>
              <a:t>Valor: </a:t>
            </a:r>
            <a:r>
              <a:rPr lang="fr-FR" sz="800" kern="0" dirty="0" err="1">
                <a:solidFill>
                  <a:srgbClr val="000000"/>
                </a:solidFill>
              </a:rPr>
              <a:t>Obsolescencia</a:t>
            </a:r>
            <a:r>
              <a:rPr lang="fr-FR" sz="800" kern="0" dirty="0">
                <a:solidFill>
                  <a:srgbClr val="000000"/>
                </a:solidFill>
              </a:rPr>
              <a:t> , </a:t>
            </a:r>
            <a:r>
              <a:rPr sz="800" kern="0" dirty="0" err="1"/>
              <a:t>Eficiencia</a:t>
            </a:r>
            <a:r>
              <a:rPr sz="800" kern="0" dirty="0"/>
              <a:t>,</a:t>
            </a:r>
            <a:r>
              <a:rPr lang="fr-FR" sz="800" kern="0" dirty="0"/>
              <a:t> </a:t>
            </a:r>
            <a:r>
              <a:rPr lang="en-US" sz="800" kern="0" dirty="0" err="1">
                <a:solidFill>
                  <a:srgbClr val="000000"/>
                </a:solidFill>
              </a:rPr>
              <a:t>Optimización</a:t>
            </a:r>
            <a:r>
              <a:rPr lang="en-US" sz="800" kern="0" dirty="0">
                <a:solidFill>
                  <a:srgbClr val="000000"/>
                </a:solidFill>
              </a:rPr>
              <a:t> de </a:t>
            </a:r>
            <a:r>
              <a:rPr lang="en-US" sz="800" kern="0" dirty="0" err="1">
                <a:solidFill>
                  <a:srgbClr val="000000"/>
                </a:solidFill>
              </a:rPr>
              <a:t>costos</a:t>
            </a:r>
            <a:r>
              <a:rPr sz="800" kern="0" dirty="0"/>
              <a:t> </a:t>
            </a:r>
          </a:p>
          <a:p>
            <a:pPr>
              <a:defRPr/>
            </a:pPr>
            <a:r>
              <a:rPr sz="800" kern="0" dirty="0" err="1"/>
              <a:t>Equipo</a:t>
            </a:r>
            <a:r>
              <a:rPr sz="800" kern="0" dirty="0"/>
              <a:t>: </a:t>
            </a:r>
            <a:r>
              <a:rPr lang="es-ES" altLang="fr-FR" sz="800" dirty="0">
                <a:solidFill>
                  <a:srgbClr val="202124"/>
                </a:solidFill>
              </a:rPr>
              <a:t>Todas las llenadoras mecánicas con Panel PC</a:t>
            </a:r>
            <a:r>
              <a:rPr lang="es-ES" altLang="fr-FR" sz="800" dirty="0"/>
              <a:t> </a:t>
            </a:r>
            <a:endParaRPr sz="800" kern="0" dirty="0"/>
          </a:p>
          <a:p>
            <a:pPr>
              <a:defRPr/>
            </a:pPr>
            <a:r>
              <a:rPr sz="800" kern="0" dirty="0"/>
              <a:t>Código de </a:t>
            </a:r>
            <a:r>
              <a:rPr sz="800" kern="0" dirty="0" err="1"/>
              <a:t>catálogo</a:t>
            </a:r>
            <a:r>
              <a:rPr sz="800" kern="0" dirty="0"/>
              <a:t>: </a:t>
            </a:r>
            <a:r>
              <a:rPr lang="fr-FR" sz="800" kern="0" dirty="0"/>
              <a:t>HS130</a:t>
            </a:r>
            <a:endParaRPr sz="800" kern="0" dirty="0"/>
          </a:p>
        </p:txBody>
      </p:sp>
      <p:sp>
        <p:nvSpPr>
          <p:cNvPr id="5128" name="Rectangle 1">
            <a:extLst>
              <a:ext uri="{FF2B5EF4-FFF2-40B4-BE49-F238E27FC236}">
                <a16:creationId xmlns:a16="http://schemas.microsoft.com/office/drawing/2014/main" id="{8A005651-1E06-449F-B505-DBB57B220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" y="2192338"/>
            <a:ext cx="3889375" cy="239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Evita tiempos de inactividad más prolongados en caso de avería;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Funciones de ciberseguridad mejoradas disponibles con W10;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20% más rápido en el inicio del sistema y las operaciones táctiles;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Calidad de imagen mejorada;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Mejor resistencia al calor;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s-ES" altLang="fr-FR" sz="1150" dirty="0">
                <a:solidFill>
                  <a:srgbClr val="000000"/>
                </a:solidFill>
              </a:rPr>
              <a:t>Aumenta el rendimiento y reduce los costos de mantenimiento.</a:t>
            </a: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endParaRPr lang="es-ES" altLang="fr-FR" sz="1150" b="1" dirty="0">
              <a:solidFill>
                <a:srgbClr val="000000"/>
              </a:solidFill>
            </a:endParaRPr>
          </a:p>
          <a:p>
            <a:pPr>
              <a:buClr>
                <a:srgbClr val="E64B00"/>
              </a:buClr>
              <a:buFont typeface="Wingdings" panose="05000000000000000000" pitchFamily="2" charset="2"/>
              <a:buChar char="§"/>
            </a:pPr>
            <a:endParaRPr lang="es-ES" altLang="fr-FR" sz="1150" b="1" dirty="0">
              <a:solidFill>
                <a:srgbClr val="000000"/>
              </a:solidFill>
            </a:endParaRPr>
          </a:p>
          <a:p>
            <a:pPr marL="0" indent="0">
              <a:buClr>
                <a:srgbClr val="E64B00"/>
              </a:buClr>
            </a:pPr>
            <a:r>
              <a:rPr lang="es-ES" altLang="fr-FR" sz="1150" b="1" dirty="0">
                <a:solidFill>
                  <a:srgbClr val="000000"/>
                </a:solidFill>
              </a:rPr>
              <a:t>¡Es hora de actualizar a Windows 10!</a:t>
            </a:r>
            <a:endParaRPr lang="en-US" altLang="zh-CN" sz="1150" b="1" dirty="0">
              <a:solidFill>
                <a:srgbClr val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6F9DEE-7929-4E7F-A6AC-8AD9579FA0A5}"/>
              </a:ext>
            </a:extLst>
          </p:cNvPr>
          <p:cNvSpPr/>
          <p:nvPr/>
        </p:nvSpPr>
        <p:spPr>
          <a:xfrm>
            <a:off x="4749800" y="2181014"/>
            <a:ext cx="3858418" cy="2295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s-ES" sz="1150" dirty="0">
                <a:solidFill>
                  <a:srgbClr val="000000"/>
                </a:solidFill>
              </a:rPr>
              <a:t>El nuevo sistema con panel HMI B&amp;R 3100, basado en Windows 10, consiste en un nuevo HMI </a:t>
            </a:r>
            <a:r>
              <a:rPr lang="es-ES" sz="1150" dirty="0" err="1">
                <a:solidFill>
                  <a:srgbClr val="000000"/>
                </a:solidFill>
              </a:rPr>
              <a:t>plug</a:t>
            </a:r>
            <a:r>
              <a:rPr lang="es-ES" sz="1150" dirty="0">
                <a:solidFill>
                  <a:srgbClr val="000000"/>
                </a:solidFill>
              </a:rPr>
              <a:t> &amp; </a:t>
            </a:r>
            <a:r>
              <a:rPr lang="es-ES" sz="1150" dirty="0" err="1">
                <a:solidFill>
                  <a:srgbClr val="000000"/>
                </a:solidFill>
              </a:rPr>
              <a:t>play</a:t>
            </a:r>
            <a:r>
              <a:rPr lang="es-ES" sz="1150" dirty="0">
                <a:solidFill>
                  <a:srgbClr val="000000"/>
                </a:solidFill>
              </a:rPr>
              <a:t> con el mismo tamaño de pantalla basado en Windows 10. Incluye cifrado de respaldo de software y migración desde la plataforma existente (WCE, W7…) a W10.</a:t>
            </a:r>
          </a:p>
          <a:p>
            <a:pPr marL="171450" lvl="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s-ES" sz="1150" dirty="0">
                <a:solidFill>
                  <a:srgbClr val="000000"/>
                </a:solidFill>
              </a:rPr>
              <a:t>No se aplicarán cambios al diseño gráfico, solo se realizará una conversión. Incluye material de hardware y el documento de Procedimientos de instalación. Si una función cliente-servidor está presente, el panel de la contraparte también debe actualizarse.</a:t>
            </a:r>
            <a:endParaRPr lang="en-US" sz="1150" dirty="0">
              <a:solidFill>
                <a:srgbClr val="000000"/>
              </a:solidFill>
            </a:endParaRPr>
          </a:p>
        </p:txBody>
      </p:sp>
      <p:pic>
        <p:nvPicPr>
          <p:cNvPr id="21" name="Immagine 31" descr="Immagine che contiene testo, elettronico, schermo&#10;&#10;Descrizione generata automaticamente">
            <a:extLst>
              <a:ext uri="{FF2B5EF4-FFF2-40B4-BE49-F238E27FC236}">
                <a16:creationId xmlns:a16="http://schemas.microsoft.com/office/drawing/2014/main" id="{6302F544-A5C8-4A93-8F0E-39D0B0DDA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4616" y="4622513"/>
            <a:ext cx="904728" cy="79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">
            <a:extLst>
              <a:ext uri="{FF2B5EF4-FFF2-40B4-BE49-F238E27FC236}">
                <a16:creationId xmlns:a16="http://schemas.microsoft.com/office/drawing/2014/main" id="{5F563854-259B-4225-9607-F7B90DE7C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980" y="5536702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PPC3100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48AB59B-8335-4130-A708-560FE238A8CF}"/>
              </a:ext>
            </a:extLst>
          </p:cNvPr>
          <p:cNvGrpSpPr/>
          <p:nvPr/>
        </p:nvGrpSpPr>
        <p:grpSpPr>
          <a:xfrm>
            <a:off x="6592068" y="4622513"/>
            <a:ext cx="1359830" cy="1002610"/>
            <a:chOff x="3082570" y="2077724"/>
            <a:chExt cx="2443653" cy="163102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C3E2D32-3923-4B76-98AB-59928C6ADF4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F6514AA-5992-4E34-A5B3-B8F4D7EDB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28" name="Titel 1">
            <a:extLst>
              <a:ext uri="{FF2B5EF4-FFF2-40B4-BE49-F238E27FC236}">
                <a16:creationId xmlns:a16="http://schemas.microsoft.com/office/drawing/2014/main" id="{AE329B3B-DFBE-42C7-8788-3ECBE1C6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847" y="4656191"/>
            <a:ext cx="1728000" cy="2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900" b="1" dirty="0">
                <a:solidFill>
                  <a:srgbClr val="E64B00"/>
                </a:solidFill>
              </a:rPr>
              <a:t>Example of current panels PC</a:t>
            </a:r>
          </a:p>
        </p:txBody>
      </p:sp>
      <p:pic>
        <p:nvPicPr>
          <p:cNvPr id="29" name="Immagine 25" descr="Immagine che contiene testo, monitor, interni, microonde&#10;&#10;Descrizione generata automaticamente">
            <a:extLst>
              <a:ext uri="{FF2B5EF4-FFF2-40B4-BE49-F238E27FC236}">
                <a16:creationId xmlns:a16="http://schemas.microsoft.com/office/drawing/2014/main" id="{91D269AE-ED81-42CA-8593-5E89BA019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4263" y="4769546"/>
            <a:ext cx="52860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Immagine 26" descr="Immagine che contiene testo&#10;&#10;Descrizione generata automaticamente">
            <a:extLst>
              <a:ext uri="{FF2B5EF4-FFF2-40B4-BE49-F238E27FC236}">
                <a16:creationId xmlns:a16="http://schemas.microsoft.com/office/drawing/2014/main" id="{B4425BDC-6E55-46F7-9C53-3EB16D590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8495" y="4742357"/>
            <a:ext cx="57486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magine 27">
            <a:extLst>
              <a:ext uri="{FF2B5EF4-FFF2-40B4-BE49-F238E27FC236}">
                <a16:creationId xmlns:a16="http://schemas.microsoft.com/office/drawing/2014/main" id="{672F96E0-E634-47EB-BBBA-E621E85CE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5081" y="5206323"/>
            <a:ext cx="631334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2">
            <a:extLst>
              <a:ext uri="{FF2B5EF4-FFF2-40B4-BE49-F238E27FC236}">
                <a16:creationId xmlns:a16="http://schemas.microsoft.com/office/drawing/2014/main" id="{7AC06A92-AEDD-45E6-BEE6-C9F440FA2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28" y="5008089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PPC120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6C6446B8-09F6-40AC-B97E-A52301031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21" y="4988381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PPC320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D97BEF03-6E2F-44CC-BBE8-0E2B7DEC7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107" y="5452258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PPC900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2054</TotalTime>
  <Words>207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Wingdings</vt:lpstr>
      <vt:lpstr>1_NewSidel_Template_4x3_with add layouts</vt:lpstr>
      <vt:lpstr>think-cell Folie</vt:lpstr>
      <vt:lpstr>Opere su equipo de manera segura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70</cp:revision>
  <dcterms:created xsi:type="dcterms:W3CDTF">2018-02-10T17:04:39Z</dcterms:created>
  <dcterms:modified xsi:type="dcterms:W3CDTF">2021-05-18T11:50:49Z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2021-05-18T11:50:49Z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