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2" r:id="rId1"/>
  </p:sldMasterIdLst>
  <p:notesMasterIdLst>
    <p:notesMasterId r:id="rId3"/>
  </p:notesMasterIdLst>
  <p:handoutMasterIdLst>
    <p:handoutMasterId r:id="rId4"/>
  </p:handoutMasterIdLst>
  <p:sldIdLst>
    <p:sldId id="947" r:id="rId2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>
        <p:scale>
          <a:sx n="125" d="100"/>
          <a:sy n="125" d="100"/>
        </p:scale>
        <p:origin x="-1932" y="201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dirty="0"/>
              <a:t>Header</a:t>
            </a: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EE4A28-8FCA-4B67-B71F-4BF329E9D0A8}" type="datetimeFigureOut">
              <a:rPr lang="en-GB" smtClean="0"/>
              <a:t>18/05/2021</a:t>
            </a:fld>
            <a:endParaRPr lang="en-GB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 dirty="0" err="1"/>
              <a:t>Footer</a:t>
            </a:r>
            <a:endParaRPr lang="en-GB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D56195-1E08-4783-B4AA-F0F0BB98C8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75302"/>
      </p:ext>
    </p:extLst>
  </p:cSld>
  <p:clrMap bg1="dk1" tx1="lt1" bg2="dk2" tx2="lt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GB" dirty="0"/>
              <a:t>Header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6EF99F-C35D-4FF2-845E-FCCC5818ED60}" type="datetimeFigureOut">
              <a:rPr lang="en-GB" smtClean="0"/>
              <a:t>18/05/2021</a:t>
            </a:fld>
            <a:endParaRPr lang="en-GB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352863" y="843197"/>
            <a:ext cx="4152274" cy="3114206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434715" y="4197246"/>
            <a:ext cx="5988570" cy="4260954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GB" dirty="0"/>
              <a:t>Footer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F733B7-1873-49FD-B258-2C7BB301EFB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9245064"/>
      </p:ext>
    </p:extLst>
  </p:cSld>
  <p:clrMap bg1="dk1" tx1="lt1" bg2="dk2" tx2="lt2" accent1="accent1" accent2="accent2" accent3="accent3" accent4="accent4" accent5="accent5" accent6="accent6" hlink="hlink" folHlink="folHlink"/>
  <p:notesStyle>
    <a:lvl1pPr marL="171450" indent="-171450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8775" indent="-17621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1338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15963" indent="-174625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82563" algn="l" defTabSz="914400" rtl="0" eaLnBrk="1" latinLnBrk="0" hangingPunct="1">
      <a:buClr>
        <a:schemeClr val="accent4"/>
      </a:buClr>
      <a:buFont typeface="Wingdings" panose="05000000000000000000" pitchFamily="2" charset="2"/>
      <a:buChar char="§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55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07330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6480518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emf"/><Relationship Id="rId3" Type="http://schemas.openxmlformats.org/officeDocument/2006/relationships/theme" Target="../theme/them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ags" Target="../tags/tag3.xml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6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7" name="think-cell Folie" r:id="rId7" imgW="399" imgH="399" progId="TCLayout.ActiveDocument.1">
                  <p:embed/>
                </p:oleObj>
              </mc:Choice>
              <mc:Fallback>
                <p:oleObj name="think-cell Folie" r:id="rId7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378446" y="6471704"/>
            <a:ext cx="1141338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solidFill>
                  <a:srgbClr val="7F7F7F"/>
                </a:solidFill>
              </a:rPr>
              <a:t>Title, </a:t>
            </a:r>
            <a:fld id="{AF6A7A01-F0BB-4441-BAB9-3E7CB064C4A1}" type="datetime4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18 May 2021</a:t>
            </a:fld>
            <a:endParaRPr lang="en-GB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dirty="0">
                <a:solidFill>
                  <a:srgbClr val="7F7F7F"/>
                </a:solidFill>
              </a:rPr>
              <a:t>Page </a:t>
            </a:r>
            <a:fld id="{7873E190-40CF-412D-9604-1EFCEB1508B2}" type="slidenum">
              <a:rPr lang="en-GB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GB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7722394" y="6498640"/>
            <a:ext cx="921544" cy="252408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21.6203,&quot;Left&quot;:333.911743,&quot;SlideWidth&quot;:720,&quot;SlideHeight&quot;:540}">
            <a:extLst>
              <a:ext uri="{FF2B5EF4-FFF2-40B4-BE49-F238E27FC236}">
                <a16:creationId xmlns:a16="http://schemas.microsoft.com/office/drawing/2014/main" id="{F4A55A09-6EB7-44B7-A3B2-17F745536A16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5"/>
    </p:custDataLst>
    <p:extLst>
      <p:ext uri="{BB962C8B-B14F-4D97-AF65-F5344CB8AC3E}">
        <p14:creationId xmlns:p14="http://schemas.microsoft.com/office/powerpoint/2010/main" val="21884829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png"/><Relationship Id="rId11" Type="http://schemas.openxmlformats.org/officeDocument/2006/relationships/image" Target="../media/image8.jpeg"/><Relationship Id="rId5" Type="http://schemas.openxmlformats.org/officeDocument/2006/relationships/image" Target="../media/image2.emf"/><Relationship Id="rId10" Type="http://schemas.openxmlformats.org/officeDocument/2006/relationships/image" Target="../media/image7.jpeg"/><Relationship Id="rId4" Type="http://schemas.openxmlformats.org/officeDocument/2006/relationships/oleObject" Target="../embeddings/oleObject3.bin"/><Relationship Id="rId9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15">
            <a:extLst>
              <a:ext uri="{FF2B5EF4-FFF2-40B4-BE49-F238E27FC236}">
                <a16:creationId xmlns:a16="http://schemas.microsoft.com/office/drawing/2014/main" id="{069D18EF-D2FF-4959-A015-909D2D99FF9D}"/>
              </a:ext>
            </a:extLst>
          </p:cNvPr>
          <p:cNvGrpSpPr>
            <a:grpSpLocks/>
          </p:cNvGrpSpPr>
          <p:nvPr/>
        </p:nvGrpSpPr>
        <p:grpSpPr bwMode="auto">
          <a:xfrm>
            <a:off x="647700" y="1773238"/>
            <a:ext cx="7991475" cy="4073525"/>
            <a:chOff x="647700" y="1900238"/>
            <a:chExt cx="7991475" cy="3946525"/>
          </a:xfrm>
        </p:grpSpPr>
        <p:sp>
          <p:nvSpPr>
            <p:cNvPr id="17" name="Rechteck 3">
              <a:extLst>
                <a:ext uri="{FF2B5EF4-FFF2-40B4-BE49-F238E27FC236}">
                  <a16:creationId xmlns:a16="http://schemas.microsoft.com/office/drawing/2014/main" id="{C20D7B70-1334-487A-8992-C3374B0F5829}"/>
                </a:ext>
              </a:extLst>
            </p:cNvPr>
            <p:cNvSpPr/>
            <p:nvPr/>
          </p:nvSpPr>
          <p:spPr>
            <a:xfrm>
              <a:off x="647700" y="1912542"/>
              <a:ext cx="3889375" cy="395267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FF6600"/>
                </a:buClr>
                <a:defRPr/>
              </a:pPr>
              <a:r>
                <a:rPr lang="en-GB" sz="1400" b="1" dirty="0">
                  <a:solidFill>
                    <a:srgbClr val="FFFFFF"/>
                  </a:solidFill>
                  <a:latin typeface="Arial"/>
                </a:rPr>
                <a:t>VALEUR ET AVANTAGES</a:t>
              </a:r>
              <a:endParaRPr lang="fr-FR" sz="1400" b="1" dirty="0">
                <a:solidFill>
                  <a:srgbClr val="FFFFFF"/>
                </a:solidFill>
                <a:latin typeface="Arial"/>
                <a:ea typeface="MS PGothic" pitchFamily="34" charset="-128"/>
              </a:endParaRPr>
            </a:p>
          </p:txBody>
        </p:sp>
        <p:sp>
          <p:nvSpPr>
            <p:cNvPr id="18" name="Rechteck 4">
              <a:extLst>
                <a:ext uri="{FF2B5EF4-FFF2-40B4-BE49-F238E27FC236}">
                  <a16:creationId xmlns:a16="http://schemas.microsoft.com/office/drawing/2014/main" id="{C21ED640-0A83-431E-8665-27A23954E1B8}"/>
                </a:ext>
              </a:extLst>
            </p:cNvPr>
            <p:cNvSpPr>
              <a:spLocks/>
            </p:cNvSpPr>
            <p:nvPr/>
          </p:nvSpPr>
          <p:spPr>
            <a:xfrm>
              <a:off x="647700" y="2307809"/>
              <a:ext cx="3889375" cy="353895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182563" indent="-182563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fontAlgn="auto" hangingPunct="1">
                <a:spcBef>
                  <a:spcPct val="45000"/>
                </a:spcBef>
                <a:spcAft>
                  <a:spcPts val="0"/>
                </a:spcAft>
                <a:buClr>
                  <a:srgbClr val="E64B00"/>
                </a:buClr>
                <a:buFont typeface="Wingdings" pitchFamily="2" charset="2"/>
                <a:buChar char="§"/>
                <a:defRPr/>
              </a:pPr>
              <a:endParaRPr lang="de-CH" altLang="fr-FR" sz="1200" dirty="0">
                <a:solidFill>
                  <a:srgbClr val="000000"/>
                </a:solidFill>
                <a:ea typeface="MS PGothic" pitchFamily="34" charset="-128"/>
                <a:cs typeface="MS PGothic" pitchFamily="34" charset="-128"/>
              </a:endParaRPr>
            </a:p>
          </p:txBody>
        </p:sp>
        <p:sp>
          <p:nvSpPr>
            <p:cNvPr id="19" name="Rechteck 11">
              <a:extLst>
                <a:ext uri="{FF2B5EF4-FFF2-40B4-BE49-F238E27FC236}">
                  <a16:creationId xmlns:a16="http://schemas.microsoft.com/office/drawing/2014/main" id="{7D277E89-FEF8-4C66-96B5-9CBB3D6CFDFE}"/>
                </a:ext>
              </a:extLst>
            </p:cNvPr>
            <p:cNvSpPr/>
            <p:nvPr/>
          </p:nvSpPr>
          <p:spPr>
            <a:xfrm>
              <a:off x="4749800" y="1900238"/>
              <a:ext cx="3889375" cy="407571"/>
            </a:xfrm>
            <a:prstGeom prst="rect">
              <a:avLst/>
            </a:prstGeom>
            <a:solidFill>
              <a:schemeClr val="accent4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 anchor="ctr"/>
            <a:lstStyle>
              <a:lvl1pPr marL="190500" indent="-19050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>
                <a:spcBef>
                  <a:spcPts val="300"/>
                </a:spcBef>
                <a:buSzPct val="100000"/>
                <a:defRPr/>
              </a:pPr>
              <a:r>
                <a:rPr lang="de-CH" altLang="fr-FR" sz="1400" b="1" dirty="0">
                  <a:solidFill>
                    <a:srgbClr val="FFFFFF"/>
                  </a:solidFill>
                  <a:latin typeface="Arial"/>
                </a:rPr>
                <a:t>DESCRIPTION</a:t>
              </a:r>
            </a:p>
          </p:txBody>
        </p:sp>
        <p:sp>
          <p:nvSpPr>
            <p:cNvPr id="20" name="Rechteck 12">
              <a:extLst>
                <a:ext uri="{FF2B5EF4-FFF2-40B4-BE49-F238E27FC236}">
                  <a16:creationId xmlns:a16="http://schemas.microsoft.com/office/drawing/2014/main" id="{94D27B2B-C98E-4F7C-A00D-DC4DD63F5112}"/>
                </a:ext>
              </a:extLst>
            </p:cNvPr>
            <p:cNvSpPr>
              <a:spLocks/>
            </p:cNvSpPr>
            <p:nvPr/>
          </p:nvSpPr>
          <p:spPr>
            <a:xfrm>
              <a:off x="4749800" y="2304733"/>
              <a:ext cx="3889375" cy="354203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108000" tIns="72000" rIns="108000" bIns="72000"/>
            <a:lstStyle>
              <a:lvl1pPr marL="342900" indent="-3429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182563" indent="-182563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2974975" algn="l"/>
                  <a:tab pos="3151188" algn="l"/>
                </a:tabLs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lvl="1" eaLnBrk="1" fontAlgn="auto" hangingPunct="1">
                <a:spcBef>
                  <a:spcPts val="300"/>
                </a:spcBef>
                <a:spcAft>
                  <a:spcPts val="0"/>
                </a:spcAft>
                <a:buClr>
                  <a:srgbClr val="E64B00"/>
                </a:buClr>
                <a:buSzPct val="100000"/>
                <a:buFont typeface="Wingdings" pitchFamily="2" charset="2"/>
                <a:buChar char="§"/>
                <a:defRPr/>
              </a:pPr>
              <a:endParaRPr lang="de-CH" altLang="fr-FR" sz="1200" dirty="0">
                <a:solidFill>
                  <a:srgbClr val="000000"/>
                </a:solidFill>
              </a:endParaRPr>
            </a:p>
          </p:txBody>
        </p:sp>
      </p:grpSp>
      <p:graphicFrame>
        <p:nvGraphicFramePr>
          <p:cNvPr id="5123" name="Objekt 25" hidden="1">
            <a:extLst>
              <a:ext uri="{FF2B5EF4-FFF2-40B4-BE49-F238E27FC236}">
                <a16:creationId xmlns:a16="http://schemas.microsoft.com/office/drawing/2014/main" id="{33698B71-2FB4-4226-A7AD-72BDEC9214B5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19" name="think-cell Folie" r:id="rId4" imgW="360" imgH="360" progId="TCLayout.ActiveDocument.1">
                  <p:embed/>
                </p:oleObj>
              </mc:Choice>
              <mc:Fallback>
                <p:oleObj name="think-cell Folie" r:id="rId4" imgW="360" imgH="360" progId="TCLayout.ActiveDocument.1">
                  <p:embed/>
                  <p:pic>
                    <p:nvPicPr>
                      <p:cNvPr id="5123" name="Objekt 25" hidden="1">
                        <a:extLst>
                          <a:ext uri="{FF2B5EF4-FFF2-40B4-BE49-F238E27FC236}">
                            <a16:creationId xmlns:a16="http://schemas.microsoft.com/office/drawing/2014/main" id="{33698B71-2FB4-4226-A7AD-72BDEC9214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4" name="Title 1">
            <a:extLst>
              <a:ext uri="{FF2B5EF4-FFF2-40B4-BE49-F238E27FC236}">
                <a16:creationId xmlns:a16="http://schemas.microsoft.com/office/drawing/2014/main" id="{45D9C67B-8630-4647-BACC-3F3E5B44C91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47700" y="334963"/>
            <a:ext cx="7993063" cy="461665"/>
          </a:xfrm>
        </p:spPr>
        <p:txBody>
          <a:bodyPr/>
          <a:lstStyle/>
          <a:p>
            <a:r>
              <a:rPr lang="fr-FR" altLang="en-US" dirty="0"/>
              <a:t>Gérez votre équipement en toute sécurité</a:t>
            </a:r>
            <a:endParaRPr lang="en-GB" altLang="en-US" b="0" dirty="0"/>
          </a:p>
        </p:txBody>
      </p:sp>
      <p:sp>
        <p:nvSpPr>
          <p:cNvPr id="5125" name="Text Placeholder 2">
            <a:extLst>
              <a:ext uri="{FF2B5EF4-FFF2-40B4-BE49-F238E27FC236}">
                <a16:creationId xmlns:a16="http://schemas.microsoft.com/office/drawing/2014/main" id="{D251A0CB-5317-41EF-8BDE-6DF4EB48FC52}"/>
              </a:ext>
            </a:extLst>
          </p:cNvPr>
          <p:cNvSpPr>
            <a:spLocks noGrp="1" noChangeArrowheads="1"/>
          </p:cNvSpPr>
          <p:nvPr>
            <p:ph type="body" sz="quarter" idx="4294967295"/>
          </p:nvPr>
        </p:nvSpPr>
        <p:spPr>
          <a:xfrm>
            <a:off x="642938" y="1476375"/>
            <a:ext cx="7997825" cy="277813"/>
          </a:xfrm>
        </p:spPr>
        <p:txBody>
          <a:bodyPr>
            <a:spAutoFit/>
          </a:bodyPr>
          <a:lstStyle/>
          <a:p>
            <a:r>
              <a:rPr lang="fr-FR" altLang="en-US" dirty="0"/>
              <a:t>HMI version Windows 10</a:t>
            </a:r>
            <a:endParaRPr lang="en-US" altLang="en-US" dirty="0"/>
          </a:p>
        </p:txBody>
      </p:sp>
      <p:sp>
        <p:nvSpPr>
          <p:cNvPr id="5126" name="BainBulletsConfiguration" hidden="1">
            <a:extLst>
              <a:ext uri="{FF2B5EF4-FFF2-40B4-BE49-F238E27FC236}">
                <a16:creationId xmlns:a16="http://schemas.microsoft.com/office/drawing/2014/main" id="{4EDEFFFB-BAA5-4DBC-AD11-333C317D82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00" y="12700"/>
            <a:ext cx="0" cy="1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E64B00"/>
              </a:buClr>
            </a:pPr>
            <a:endParaRPr lang="en-US" altLang="en-US" sz="100">
              <a:solidFill>
                <a:srgbClr val="FFFFFF"/>
              </a:solidFill>
            </a:endParaRPr>
          </a:p>
        </p:txBody>
      </p:sp>
      <p:sp>
        <p:nvSpPr>
          <p:cNvPr id="37" name="Text Placeholder 2">
            <a:extLst>
              <a:ext uri="{FF2B5EF4-FFF2-40B4-BE49-F238E27FC236}">
                <a16:creationId xmlns:a16="http://schemas.microsoft.com/office/drawing/2014/main" id="{D62ECE84-2766-4C13-A519-6222D7B78CD5}"/>
              </a:ext>
            </a:extLst>
          </p:cNvPr>
          <p:cNvSpPr txBox="1">
            <a:spLocks/>
          </p:cNvSpPr>
          <p:nvPr/>
        </p:nvSpPr>
        <p:spPr>
          <a:xfrm>
            <a:off x="642938" y="5891275"/>
            <a:ext cx="7972425" cy="417512"/>
          </a:xfrm>
          <a:prstGeom prst="rect">
            <a:avLst/>
          </a:prstGeom>
        </p:spPr>
        <p:txBody>
          <a:bodyPr lIns="0" tIns="0" rIns="0" bIns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>
              <a:defRPr/>
            </a:pPr>
            <a:r>
              <a:rPr sz="800" kern="0" dirty="0" err="1"/>
              <a:t>Valeur</a:t>
            </a:r>
            <a:r>
              <a:rPr sz="800" kern="0" dirty="0"/>
              <a:t> : </a:t>
            </a:r>
            <a:r>
              <a:rPr lang="fr-FR" sz="800" kern="0" dirty="0">
                <a:solidFill>
                  <a:srgbClr val="000000"/>
                </a:solidFill>
              </a:rPr>
              <a:t>Obsolescence, </a:t>
            </a:r>
            <a:r>
              <a:rPr sz="800" kern="0" dirty="0" err="1"/>
              <a:t>Rendement</a:t>
            </a:r>
            <a:r>
              <a:rPr sz="800" kern="0" dirty="0"/>
              <a:t>, </a:t>
            </a:r>
            <a:r>
              <a:rPr lang="fr-FR" sz="800" kern="0" dirty="0"/>
              <a:t>O</a:t>
            </a:r>
            <a:r>
              <a:rPr lang="en-US" sz="800" kern="0" dirty="0" err="1">
                <a:solidFill>
                  <a:srgbClr val="000000"/>
                </a:solidFill>
              </a:rPr>
              <a:t>ptimisation</a:t>
            </a:r>
            <a:r>
              <a:rPr lang="en-US" sz="800" kern="0" dirty="0">
                <a:solidFill>
                  <a:srgbClr val="000000"/>
                </a:solidFill>
              </a:rPr>
              <a:t> des </a:t>
            </a:r>
            <a:r>
              <a:rPr lang="en-US" sz="800" kern="0" dirty="0" err="1">
                <a:solidFill>
                  <a:srgbClr val="000000"/>
                </a:solidFill>
              </a:rPr>
              <a:t>coûts</a:t>
            </a:r>
            <a:endParaRPr sz="800" kern="0" dirty="0"/>
          </a:p>
          <a:p>
            <a:pPr>
              <a:defRPr/>
            </a:pPr>
            <a:r>
              <a:rPr sz="800" kern="0" dirty="0" err="1"/>
              <a:t>Équipements</a:t>
            </a:r>
            <a:r>
              <a:rPr sz="800" kern="0" dirty="0"/>
              <a:t> : </a:t>
            </a:r>
            <a:r>
              <a:rPr lang="fr-FR" sz="800" kern="0" dirty="0"/>
              <a:t>Toutes les remplisseuses mécaniques avec un Panel PC</a:t>
            </a:r>
            <a:endParaRPr sz="800" kern="0" dirty="0"/>
          </a:p>
          <a:p>
            <a:pPr>
              <a:defRPr/>
            </a:pPr>
            <a:r>
              <a:rPr sz="800" kern="0" dirty="0"/>
              <a:t>Code catalogue : </a:t>
            </a:r>
            <a:r>
              <a:rPr lang="fr-FR" sz="800" kern="0" dirty="0"/>
              <a:t>HS130</a:t>
            </a:r>
            <a:endParaRPr sz="800" kern="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7B96BA9-A220-4B77-B344-9F59E705B0F3}"/>
              </a:ext>
            </a:extLst>
          </p:cNvPr>
          <p:cNvSpPr/>
          <p:nvPr/>
        </p:nvSpPr>
        <p:spPr>
          <a:xfrm>
            <a:off x="642938" y="2205129"/>
            <a:ext cx="3889375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Empêche les temps d'arrêt plus longs en cas de panne;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Fonctionnalités de cybersécurité améliorées disponibles grâce à W10;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20% plus rapide sur le démarrage du système et les opérations tactiles;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Amélioration de la qualité d'image;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Meilleure résistance à la chaleur;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fr-FR" sz="1150" dirty="0"/>
              <a:t>Augmente les performances et réduit les coûts de maintenance</a:t>
            </a:r>
          </a:p>
          <a:p>
            <a:pPr marL="171450" indent="-171450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1200" dirty="0"/>
          </a:p>
          <a:p>
            <a:pPr>
              <a:buClr>
                <a:srgbClr val="FF0000"/>
              </a:buClr>
            </a:pPr>
            <a:r>
              <a:rPr lang="fr-FR" sz="1200" b="1" dirty="0"/>
              <a:t>Il est temps de passer à Windows 10!</a:t>
            </a:r>
            <a:endParaRPr lang="fr-FR" sz="1200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E76F225F-9C94-4FC9-9348-4C1272022B8A}"/>
              </a:ext>
            </a:extLst>
          </p:cNvPr>
          <p:cNvSpPr/>
          <p:nvPr/>
        </p:nvSpPr>
        <p:spPr>
          <a:xfrm>
            <a:off x="4751389" y="2259383"/>
            <a:ext cx="3858418" cy="19416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fr-FR" sz="1150" dirty="0">
                <a:solidFill>
                  <a:srgbClr val="000000"/>
                </a:solidFill>
              </a:rPr>
              <a:t>Le nouveau système avec panneau IHM B&amp;R 3100, basé sur Windows 10, se compose d'une nouvelle IHM plug &amp; </a:t>
            </a:r>
            <a:r>
              <a:rPr lang="fr-FR" sz="1150" dirty="0" err="1">
                <a:solidFill>
                  <a:srgbClr val="000000"/>
                </a:solidFill>
              </a:rPr>
              <a:t>play</a:t>
            </a:r>
            <a:r>
              <a:rPr lang="fr-FR" sz="1150" dirty="0">
                <a:solidFill>
                  <a:srgbClr val="000000"/>
                </a:solidFill>
              </a:rPr>
              <a:t> avec la même taille d'écran basée sur Windows 10. Il inclut le chiffrement de sauvegarde logicielle et le portage de la plate-forme existante (WCE, W7…) vers W10.</a:t>
            </a:r>
          </a:p>
          <a:p>
            <a:pPr marL="171450" indent="-171450" eaLnBrk="0" hangingPunct="0">
              <a:spcBef>
                <a:spcPct val="450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/>
            </a:pPr>
            <a:r>
              <a:rPr lang="fr-FR" sz="1150" dirty="0">
                <a:solidFill>
                  <a:srgbClr val="000000"/>
                </a:solidFill>
              </a:rPr>
              <a:t>Aucune modification ne sera appliquée à la mise en page graphique, ne sera effectuée qu'une conversion. Il comprend le matériel et le document avec les procédures d'installation. </a:t>
            </a:r>
          </a:p>
        </p:txBody>
      </p:sp>
      <p:pic>
        <p:nvPicPr>
          <p:cNvPr id="24" name="Immagine 31" descr="Immagine che contiene testo, elettronico, schermo&#10;&#10;Descrizione generata automaticamente">
            <a:extLst>
              <a:ext uri="{FF2B5EF4-FFF2-40B4-BE49-F238E27FC236}">
                <a16:creationId xmlns:a16="http://schemas.microsoft.com/office/drawing/2014/main" id="{1011915E-781F-4B2E-8122-265D275DF7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548363" y="4714897"/>
            <a:ext cx="904728" cy="792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">
            <a:extLst>
              <a:ext uri="{FF2B5EF4-FFF2-40B4-BE49-F238E27FC236}">
                <a16:creationId xmlns:a16="http://schemas.microsoft.com/office/drawing/2014/main" id="{0AB95EED-7775-4E05-A6C6-E4EAB6546C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48727" y="5629086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PPC3100</a:t>
            </a:r>
          </a:p>
        </p:txBody>
      </p:sp>
      <p:grpSp>
        <p:nvGrpSpPr>
          <p:cNvPr id="26" name="Group 25">
            <a:extLst>
              <a:ext uri="{FF2B5EF4-FFF2-40B4-BE49-F238E27FC236}">
                <a16:creationId xmlns:a16="http://schemas.microsoft.com/office/drawing/2014/main" id="{FCE5A943-2A68-403B-BC38-5BCBDECEE74F}"/>
              </a:ext>
            </a:extLst>
          </p:cNvPr>
          <p:cNvGrpSpPr/>
          <p:nvPr/>
        </p:nvGrpSpPr>
        <p:grpSpPr>
          <a:xfrm>
            <a:off x="6665815" y="4714897"/>
            <a:ext cx="1359830" cy="1002610"/>
            <a:chOff x="3082570" y="2077724"/>
            <a:chExt cx="2443653" cy="1631023"/>
          </a:xfrm>
        </p:grpSpPr>
        <p:pic>
          <p:nvPicPr>
            <p:cNvPr id="27" name="Picture 26">
              <a:extLst>
                <a:ext uri="{FF2B5EF4-FFF2-40B4-BE49-F238E27FC236}">
                  <a16:creationId xmlns:a16="http://schemas.microsoft.com/office/drawing/2014/main" id="{74E7F72B-B462-4CBD-9670-871E1D7E430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3082570" y="2077724"/>
              <a:ext cx="2443653" cy="1631023"/>
            </a:xfrm>
            <a:prstGeom prst="rect">
              <a:avLst/>
            </a:prstGeom>
          </p:spPr>
        </p:pic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E44BBD8D-0964-4521-9DC2-411AB97DD5B6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3082570" y="3399157"/>
              <a:ext cx="417868" cy="309590"/>
            </a:xfrm>
            <a:prstGeom prst="rect">
              <a:avLst/>
            </a:prstGeom>
          </p:spPr>
        </p:pic>
      </p:grpSp>
      <p:sp>
        <p:nvSpPr>
          <p:cNvPr id="29" name="Titel 1">
            <a:extLst>
              <a:ext uri="{FF2B5EF4-FFF2-40B4-BE49-F238E27FC236}">
                <a16:creationId xmlns:a16="http://schemas.microsoft.com/office/drawing/2014/main" id="{B174B252-9DFB-45BD-A480-D89AAC988D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42847" y="4656191"/>
            <a:ext cx="1728000" cy="2617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no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900" b="1" dirty="0">
                <a:solidFill>
                  <a:srgbClr val="E64B00"/>
                </a:solidFill>
              </a:rPr>
              <a:t>Example of current panels PC</a:t>
            </a:r>
          </a:p>
        </p:txBody>
      </p:sp>
      <p:pic>
        <p:nvPicPr>
          <p:cNvPr id="30" name="Immagine 25" descr="Immagine che contiene testo, monitor, interni, microonde&#10;&#10;Descrizione generata automaticamente">
            <a:extLst>
              <a:ext uri="{FF2B5EF4-FFF2-40B4-BE49-F238E27FC236}">
                <a16:creationId xmlns:a16="http://schemas.microsoft.com/office/drawing/2014/main" id="{2C4408A4-B4C5-4FE2-A767-95B1F73F6F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224263" y="4769546"/>
            <a:ext cx="52860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magine 26" descr="Immagine che contiene testo&#10;&#10;Descrizione generata automaticamente">
            <a:extLst>
              <a:ext uri="{FF2B5EF4-FFF2-40B4-BE49-F238E27FC236}">
                <a16:creationId xmlns:a16="http://schemas.microsoft.com/office/drawing/2014/main" id="{FECC2D2A-5360-48E3-8B86-9B487E4804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738495" y="4742357"/>
            <a:ext cx="574866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magine 27">
            <a:extLst>
              <a:ext uri="{FF2B5EF4-FFF2-40B4-BE49-F238E27FC236}">
                <a16:creationId xmlns:a16="http://schemas.microsoft.com/office/drawing/2014/main" id="{9F94C4B8-3E54-49CC-93EE-D3ECF35E04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295081" y="5206323"/>
            <a:ext cx="631334" cy="52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" name="Rectangle 2">
            <a:extLst>
              <a:ext uri="{FF2B5EF4-FFF2-40B4-BE49-F238E27FC236}">
                <a16:creationId xmlns:a16="http://schemas.microsoft.com/office/drawing/2014/main" id="{E115A7C9-62A0-4799-A18C-8B92243FAB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628" y="5008089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PPC120</a:t>
            </a:r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041A48D7-88DE-4427-9306-5143642764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16521" y="4988381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PPC320</a:t>
            </a:r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A9F3689F-14BE-4352-A4C1-D326301272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3107" y="5452258"/>
            <a:ext cx="504000" cy="14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/>
            <a:r>
              <a:rPr lang="en-US" altLang="fr-FR" sz="800" b="1" dirty="0"/>
              <a:t>PPC900</a:t>
            </a: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3"/>
  <p:tag name="ARTICULATE_PROJECT_OPEN" val="0"/>
  <p:tag name="THINKCELLUNDODONOTDELETE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EN-modele</Template>
  <TotalTime>2054</TotalTime>
  <Words>174</Words>
  <Application>Microsoft Office PowerPoint</Application>
  <PresentationFormat>On-screen Show (4:3)</PresentationFormat>
  <Paragraphs>22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MS PGothic</vt:lpstr>
      <vt:lpstr>Arial</vt:lpstr>
      <vt:lpstr>Wingdings</vt:lpstr>
      <vt:lpstr>1_NewSidel_Template_4x3_with add layouts</vt:lpstr>
      <vt:lpstr>think-cell Folie</vt:lpstr>
      <vt:lpstr>Gérez votre équipement en toute sécurité</vt:lpstr>
    </vt:vector>
  </TitlesOfParts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an example  of a presentation title</dc:title>
  <dc:creator>FERROZZI, MARCELLO</dc:creator>
  <cp:lastModifiedBy>Sorega, Dan</cp:lastModifiedBy>
  <cp:revision>71</cp:revision>
  <dcterms:created xsi:type="dcterms:W3CDTF">2018-02-10T17:04:39Z</dcterms:created>
  <dcterms:modified xsi:type="dcterms:W3CDTF">2021-05-18T11:50:17Z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1F47552F-2D7C-4099-8EF3-419AFDBA81FA</vt:lpwstr>
  </property>
  <property fmtid="{D5CDD505-2E9C-101B-9397-08002B2CF9AE}" pid="3" name="ArticulatePath">
    <vt:lpwstr>Sidel_Template_4x3_opt</vt:lpwstr>
  </property>
  <property fmtid="{D5CDD505-2E9C-101B-9397-08002B2CF9AE}" pid="4" name="MSIP_Label_e35bb0a3-90cf-41a8-939e-500b35438edf_Enabled">
    <vt:lpwstr>True</vt:lpwstr>
  </property>
  <property fmtid="{D5CDD505-2E9C-101B-9397-08002B2CF9AE}" pid="5" name="MSIP_Label_e35bb0a3-90cf-41a8-939e-500b35438edf_SiteId">
    <vt:lpwstr>2390cbd1-e663-4321-bc93-ba298637ce52</vt:lpwstr>
  </property>
  <property fmtid="{D5CDD505-2E9C-101B-9397-08002B2CF9AE}" pid="6" name="MSIP_Label_e35bb0a3-90cf-41a8-939e-500b35438edf_Owner">
    <vt:lpwstr>107200@sidel.com</vt:lpwstr>
  </property>
  <property fmtid="{D5CDD505-2E9C-101B-9397-08002B2CF9AE}" pid="7" name="MSIP_Label_e35bb0a3-90cf-41a8-939e-500b35438edf_SetDate">
    <vt:lpwstr>2017-09-26T14:43:53.5499116+02:00</vt:lpwstr>
  </property>
  <property fmtid="{D5CDD505-2E9C-101B-9397-08002B2CF9AE}" pid="8" name="MSIP_Label_e35bb0a3-90cf-41a8-939e-500b35438edf_Name">
    <vt:lpwstr>Sidel-Confidential</vt:lpwstr>
  </property>
  <property fmtid="{D5CDD505-2E9C-101B-9397-08002B2CF9AE}" pid="9" name="MSIP_Label_e35bb0a3-90cf-41a8-939e-500b35438edf_Application">
    <vt:lpwstr>Microsoft Azure Information Protection</vt:lpwstr>
  </property>
  <property fmtid="{D5CDD505-2E9C-101B-9397-08002B2CF9AE}" pid="10" name="MSIP_Label_e35bb0a3-90cf-41a8-939e-500b35438edf_Extended_MSFT_Method">
    <vt:lpwstr>Automatic</vt:lpwstr>
  </property>
  <property fmtid="{D5CDD505-2E9C-101B-9397-08002B2CF9AE}" pid="11" name="MSIP_Label_94480757-a570-4f64-84e7-c5b3ffe9d573_Enabled">
    <vt:lpwstr>true</vt:lpwstr>
  </property>
  <property fmtid="{D5CDD505-2E9C-101B-9397-08002B2CF9AE}" pid="12" name="MSIP_Label_94480757-a570-4f64-84e7-c5b3ffe9d573_SetDate">
    <vt:lpwstr>2021-05-18T11:50:17Z</vt:lpwstr>
  </property>
  <property fmtid="{D5CDD505-2E9C-101B-9397-08002B2CF9AE}" pid="13" name="MSIP_Label_94480757-a570-4f64-84e7-c5b3ffe9d573_Method">
    <vt:lpwstr>Standard</vt:lpwstr>
  </property>
  <property fmtid="{D5CDD505-2E9C-101B-9397-08002B2CF9AE}" pid="14" name="MSIP_Label_94480757-a570-4f64-84e7-c5b3ffe9d573_Name">
    <vt:lpwstr>General</vt:lpwstr>
  </property>
  <property fmtid="{D5CDD505-2E9C-101B-9397-08002B2CF9AE}" pid="15" name="MSIP_Label_94480757-a570-4f64-84e7-c5b3ffe9d573_SiteId">
    <vt:lpwstr>2390cbd1-e663-4321-bc93-ba298637ce52</vt:lpwstr>
  </property>
  <property fmtid="{D5CDD505-2E9C-101B-9397-08002B2CF9AE}" pid="16" name="MSIP_Label_94480757-a570-4f64-84e7-c5b3ffe9d573_ActionId">
    <vt:lpwstr/>
  </property>
  <property fmtid="{D5CDD505-2E9C-101B-9397-08002B2CF9AE}" pid="17" name="MSIP_Label_94480757-a570-4f64-84e7-c5b3ffe9d573_ContentBits">
    <vt:lpwstr>2</vt:lpwstr>
  </property>
</Properties>
</file>