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18/05/2021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6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4805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8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 May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emf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4">
            <a:extLst>
              <a:ext uri="{FF2B5EF4-FFF2-40B4-BE49-F238E27FC236}">
                <a16:creationId xmlns:a16="http://schemas.microsoft.com/office/drawing/2014/main" id="{6DF1979B-B4BE-4890-93EF-6BA536518630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803400"/>
            <a:ext cx="7991475" cy="4043363"/>
            <a:chOff x="647700" y="1803400"/>
            <a:chExt cx="7991475" cy="4043363"/>
          </a:xfrm>
        </p:grpSpPr>
        <p:sp>
          <p:nvSpPr>
            <p:cNvPr id="26" name="Rechteck 3">
              <a:extLst>
                <a:ext uri="{FF2B5EF4-FFF2-40B4-BE49-F238E27FC236}">
                  <a16:creationId xmlns:a16="http://schemas.microsoft.com/office/drawing/2014/main" id="{A30DC38E-3723-474F-B9CE-FDA34312DB2B}"/>
                </a:ext>
              </a:extLst>
            </p:cNvPr>
            <p:cNvSpPr/>
            <p:nvPr/>
          </p:nvSpPr>
          <p:spPr>
            <a:xfrm>
              <a:off x="6477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E VANTAGENS</a:t>
              </a:r>
              <a:endParaRPr lang="pt-BR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27" name="Rechteck 4">
              <a:extLst>
                <a:ext uri="{FF2B5EF4-FFF2-40B4-BE49-F238E27FC236}">
                  <a16:creationId xmlns:a16="http://schemas.microsoft.com/office/drawing/2014/main" id="{1D2F5E12-DC7A-4759-A299-A7118BDDF591}"/>
                </a:ext>
              </a:extLst>
            </p:cNvPr>
            <p:cNvSpPr>
              <a:spLocks/>
            </p:cNvSpPr>
            <p:nvPr/>
          </p:nvSpPr>
          <p:spPr>
            <a:xfrm>
              <a:off x="6477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182563" indent="-1825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45000"/>
                </a:spcBef>
                <a:spcAft>
                  <a:spcPts val="0"/>
                </a:spcAft>
                <a:buClr>
                  <a:srgbClr val="E64B00"/>
                </a:buClr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28" name="Rechteck 11">
              <a:extLst>
                <a:ext uri="{FF2B5EF4-FFF2-40B4-BE49-F238E27FC236}">
                  <a16:creationId xmlns:a16="http://schemas.microsoft.com/office/drawing/2014/main" id="{A54154BC-6E2C-422C-A8E0-15846E5ABF61}"/>
                </a:ext>
              </a:extLst>
            </p:cNvPr>
            <p:cNvSpPr/>
            <p:nvPr/>
          </p:nvSpPr>
          <p:spPr>
            <a:xfrm>
              <a:off x="47498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 marL="190500" indent="-1905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</a:rPr>
                <a:t>DESCRIÇÃO</a:t>
              </a:r>
              <a:endParaRPr lang="pt-BR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9" name="Rechteck 12">
              <a:extLst>
                <a:ext uri="{FF2B5EF4-FFF2-40B4-BE49-F238E27FC236}">
                  <a16:creationId xmlns:a16="http://schemas.microsoft.com/office/drawing/2014/main" id="{AF3696EE-7B1A-4293-8685-3E96141A3E94}"/>
                </a:ext>
              </a:extLst>
            </p:cNvPr>
            <p:cNvSpPr>
              <a:spLocks/>
            </p:cNvSpPr>
            <p:nvPr/>
          </p:nvSpPr>
          <p:spPr>
            <a:xfrm>
              <a:off x="47498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82563" indent="-182563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Pct val="100000"/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5123" name="Objekt 25" hidden="1">
            <a:extLst>
              <a:ext uri="{FF2B5EF4-FFF2-40B4-BE49-F238E27FC236}">
                <a16:creationId xmlns:a16="http://schemas.microsoft.com/office/drawing/2014/main" id="{04B333F3-C46A-4FF6-AC5E-7D29FF72A27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5123" name="Objekt 25" hidden="1">
                        <a:extLst>
                          <a:ext uri="{FF2B5EF4-FFF2-40B4-BE49-F238E27FC236}">
                            <a16:creationId xmlns:a16="http://schemas.microsoft.com/office/drawing/2014/main" id="{04B333F3-C46A-4FF6-AC5E-7D29FF72A2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itle 1">
            <a:extLst>
              <a:ext uri="{FF2B5EF4-FFF2-40B4-BE49-F238E27FC236}">
                <a16:creationId xmlns:a16="http://schemas.microsoft.com/office/drawing/2014/main" id="{66E56888-3837-4D12-BC44-55B5FC353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461665"/>
          </a:xfrm>
        </p:spPr>
        <p:txBody>
          <a:bodyPr/>
          <a:lstStyle/>
          <a:p>
            <a:r>
              <a:rPr lang="pt-BR" altLang="en-US" dirty="0"/>
              <a:t>Opere seu equipamento com segurança</a:t>
            </a:r>
            <a:endParaRPr lang="en-GB" altLang="en-US" b="0" dirty="0"/>
          </a:p>
        </p:txBody>
      </p:sp>
      <p:sp>
        <p:nvSpPr>
          <p:cNvPr id="5125" name="Text Placeholder 2">
            <a:extLst>
              <a:ext uri="{FF2B5EF4-FFF2-40B4-BE49-F238E27FC236}">
                <a16:creationId xmlns:a16="http://schemas.microsoft.com/office/drawing/2014/main" id="{B211B0E0-B324-4BB9-BB8F-7EDD27DDD80A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55638" y="1511300"/>
            <a:ext cx="7997825" cy="277813"/>
          </a:xfrm>
        </p:spPr>
        <p:txBody>
          <a:bodyPr>
            <a:spAutoFit/>
          </a:bodyPr>
          <a:lstStyle/>
          <a:p>
            <a:r>
              <a:rPr lang="pt-BR" altLang="en-US" dirty="0"/>
              <a:t>Migração HMI para Windows 10</a:t>
            </a:r>
            <a:endParaRPr lang="en-US" altLang="en-US" dirty="0"/>
          </a:p>
        </p:txBody>
      </p:sp>
      <p:sp>
        <p:nvSpPr>
          <p:cNvPr id="5126" name="BainBulletsConfiguration" hidden="1">
            <a:extLst>
              <a:ext uri="{FF2B5EF4-FFF2-40B4-BE49-F238E27FC236}">
                <a16:creationId xmlns:a16="http://schemas.microsoft.com/office/drawing/2014/main" id="{E491365C-49D6-404A-A832-5BCE8EED6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091083C8-22FF-4A79-8FF2-37ACE1EE88DC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sz="800" kern="0" dirty="0"/>
              <a:t>Valor: </a:t>
            </a:r>
            <a:r>
              <a:rPr lang="fr-FR" sz="800" kern="0" dirty="0" err="1">
                <a:solidFill>
                  <a:srgbClr val="000000"/>
                </a:solidFill>
              </a:rPr>
              <a:t>Obsolescência</a:t>
            </a:r>
            <a:r>
              <a:rPr lang="fr-FR" sz="800" kern="0" dirty="0">
                <a:solidFill>
                  <a:srgbClr val="000000"/>
                </a:solidFill>
              </a:rPr>
              <a:t>, </a:t>
            </a:r>
            <a:r>
              <a:rPr sz="800" kern="0" dirty="0" err="1"/>
              <a:t>Eficiência</a:t>
            </a:r>
            <a:r>
              <a:rPr sz="800" kern="0" dirty="0"/>
              <a:t>,</a:t>
            </a:r>
            <a:r>
              <a:rPr lang="fr-FR" sz="800" kern="0" dirty="0"/>
              <a:t> </a:t>
            </a:r>
            <a:r>
              <a:rPr lang="en-US" sz="800" kern="0" dirty="0" err="1">
                <a:solidFill>
                  <a:srgbClr val="000000"/>
                </a:solidFill>
              </a:rPr>
              <a:t>Otimização</a:t>
            </a:r>
            <a:r>
              <a:rPr lang="en-US" sz="800" kern="0" dirty="0">
                <a:solidFill>
                  <a:srgbClr val="000000"/>
                </a:solidFill>
              </a:rPr>
              <a:t> de custos</a:t>
            </a:r>
            <a:r>
              <a:rPr sz="800" kern="0" dirty="0"/>
              <a:t> </a:t>
            </a:r>
          </a:p>
          <a:p>
            <a:pPr>
              <a:defRPr/>
            </a:pPr>
            <a:r>
              <a:rPr sz="800" kern="0" dirty="0" err="1"/>
              <a:t>Equipamento</a:t>
            </a:r>
            <a:r>
              <a:rPr sz="800" kern="0" dirty="0"/>
              <a:t>: </a:t>
            </a:r>
            <a:r>
              <a:rPr lang="pt-PT" altLang="fr-FR" sz="800" kern="0" dirty="0"/>
              <a:t>Todos os enchimentos mecânicos com um Panel PC</a:t>
            </a:r>
            <a:endParaRPr lang="en-US" sz="800" kern="0" dirty="0"/>
          </a:p>
          <a:p>
            <a:pPr>
              <a:defRPr/>
            </a:pPr>
            <a:r>
              <a:rPr sz="800" kern="0" dirty="0" err="1"/>
              <a:t>Catálogo</a:t>
            </a:r>
            <a:r>
              <a:rPr sz="800" kern="0" dirty="0"/>
              <a:t> </a:t>
            </a:r>
            <a:r>
              <a:rPr sz="800" kern="0" dirty="0" err="1"/>
              <a:t>código</a:t>
            </a:r>
            <a:r>
              <a:rPr sz="800" kern="0" dirty="0"/>
              <a:t>: </a:t>
            </a:r>
            <a:r>
              <a:rPr lang="fr-FR" sz="800" kern="0" dirty="0"/>
              <a:t>HS130</a:t>
            </a:r>
            <a:endParaRPr sz="800" kern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99EA863-37B6-49AE-991D-CE684D0F8128}"/>
              </a:ext>
            </a:extLst>
          </p:cNvPr>
          <p:cNvSpPr/>
          <p:nvPr/>
        </p:nvSpPr>
        <p:spPr>
          <a:xfrm>
            <a:off x="647700" y="2193925"/>
            <a:ext cx="3890963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 tempos de inatividade mais longos em caso de falha;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aprimorados de cibersegurança disponíveis com W10;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mais rápido na inicialização do sistema e operações de toque;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Melhor qualidade de imagem;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Melhor resistência ao calor;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 o desempenho e reduz os custos de manutenção</a:t>
            </a:r>
          </a:p>
          <a:p>
            <a:pPr lvl="0" eaLnBrk="0" hangingPunct="0">
              <a:spcBef>
                <a:spcPct val="45000"/>
              </a:spcBef>
              <a:buClr>
                <a:srgbClr val="E64B00"/>
              </a:buClr>
              <a:defRPr/>
            </a:pPr>
            <a:r>
              <a:rPr lang="pt-BR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hora de atualizar para o Windows 10!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FDDFDD-5171-426D-BBF9-EAE04598D107}"/>
              </a:ext>
            </a:extLst>
          </p:cNvPr>
          <p:cNvSpPr/>
          <p:nvPr/>
        </p:nvSpPr>
        <p:spPr>
          <a:xfrm>
            <a:off x="4751389" y="2259383"/>
            <a:ext cx="3858418" cy="2030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O novo sistema com painel HMI B&amp;R 3100, baseado em Windows 10, consiste em um novo HMI plug &amp; play com o mesmo tamanho de tela baseado em Windows 10. Inclui criptografia de backup de software e portabilidade da plataforma existente (WCE, W7 ...) para W10.</a:t>
            </a:r>
          </a:p>
          <a:p>
            <a:pPr marL="171450" lvl="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Nenhuma alteração será aplicada ao layout gráfico, será realizada apenas uma conversão. Inclui material de hardware e o documento de procedimentos de instalação. Se uma função cliente-servidor estiver presente, o painel da contraparte também deve ser atualizado.</a:t>
            </a:r>
            <a:endParaRPr lang="en-US" sz="1100" dirty="0">
              <a:solidFill>
                <a:srgbClr val="000000"/>
              </a:solidFill>
            </a:endParaRPr>
          </a:p>
        </p:txBody>
      </p:sp>
      <p:pic>
        <p:nvPicPr>
          <p:cNvPr id="20" name="Immagine 31" descr="Immagine che contiene testo, elettronico, schermo&#10;&#10;Descrizione generata automaticamente">
            <a:extLst>
              <a:ext uri="{FF2B5EF4-FFF2-40B4-BE49-F238E27FC236}">
                <a16:creationId xmlns:a16="http://schemas.microsoft.com/office/drawing/2014/main" id="{1317FFB4-2345-4026-9DBD-5B961F44F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4616" y="4622513"/>
            <a:ext cx="904728" cy="79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">
            <a:extLst>
              <a:ext uri="{FF2B5EF4-FFF2-40B4-BE49-F238E27FC236}">
                <a16:creationId xmlns:a16="http://schemas.microsoft.com/office/drawing/2014/main" id="{EBCB520B-BBCB-4794-94CF-22462C921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980" y="5536702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PPC3100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64C2A8D-AAAE-467E-B7A2-608CA8DA2A0E}"/>
              </a:ext>
            </a:extLst>
          </p:cNvPr>
          <p:cNvGrpSpPr/>
          <p:nvPr/>
        </p:nvGrpSpPr>
        <p:grpSpPr>
          <a:xfrm>
            <a:off x="6592068" y="4622513"/>
            <a:ext cx="1359830" cy="1002610"/>
            <a:chOff x="3082570" y="2077724"/>
            <a:chExt cx="2443653" cy="1631023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40F370BE-CBD8-4B2D-89A0-D2F7F267D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147F71C-A50C-413E-BE48-950D507262E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  <p:sp>
        <p:nvSpPr>
          <p:cNvPr id="25" name="Titel 1">
            <a:extLst>
              <a:ext uri="{FF2B5EF4-FFF2-40B4-BE49-F238E27FC236}">
                <a16:creationId xmlns:a16="http://schemas.microsoft.com/office/drawing/2014/main" id="{360CA8B4-A3A5-4264-994B-C61C3B042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847" y="4656191"/>
            <a:ext cx="1728000" cy="2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900" b="1" dirty="0">
                <a:solidFill>
                  <a:srgbClr val="E64B00"/>
                </a:solidFill>
              </a:rPr>
              <a:t>Example of current panels PC</a:t>
            </a:r>
          </a:p>
        </p:txBody>
      </p:sp>
      <p:pic>
        <p:nvPicPr>
          <p:cNvPr id="30" name="Immagine 25" descr="Immagine che contiene testo, monitor, interni, microonde&#10;&#10;Descrizione generata automaticamente">
            <a:extLst>
              <a:ext uri="{FF2B5EF4-FFF2-40B4-BE49-F238E27FC236}">
                <a16:creationId xmlns:a16="http://schemas.microsoft.com/office/drawing/2014/main" id="{62AF949F-F2F7-4161-8F23-2B75ECA35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4263" y="4769546"/>
            <a:ext cx="52860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Immagine 26" descr="Immagine che contiene testo&#10;&#10;Descrizione generata automaticamente">
            <a:extLst>
              <a:ext uri="{FF2B5EF4-FFF2-40B4-BE49-F238E27FC236}">
                <a16:creationId xmlns:a16="http://schemas.microsoft.com/office/drawing/2014/main" id="{E3F3CB4A-04F0-4B0C-AEBA-09C1C9D18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8495" y="4742357"/>
            <a:ext cx="57486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magine 27">
            <a:extLst>
              <a:ext uri="{FF2B5EF4-FFF2-40B4-BE49-F238E27FC236}">
                <a16:creationId xmlns:a16="http://schemas.microsoft.com/office/drawing/2014/main" id="{FB39B16D-EFDD-40CF-BD0A-A9159741D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5081" y="5206323"/>
            <a:ext cx="631334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2">
            <a:extLst>
              <a:ext uri="{FF2B5EF4-FFF2-40B4-BE49-F238E27FC236}">
                <a16:creationId xmlns:a16="http://schemas.microsoft.com/office/drawing/2014/main" id="{D889359C-2C7F-4B3D-9D89-3DCD1C263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28" y="5008089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PPC120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BE44EC99-C60E-438F-AA84-5B4DFB5F0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521" y="4988381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PPC320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66D30C64-A201-41F4-9A3A-5E3101483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107" y="5452258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PPC900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2054</TotalTime>
  <Words>202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Wingdings</vt:lpstr>
      <vt:lpstr>1_NewSidel_Template_4x3_with add layouts</vt:lpstr>
      <vt:lpstr>think-cell Folie</vt:lpstr>
      <vt:lpstr>Opere seu equipamento com segurança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72</cp:revision>
  <dcterms:created xsi:type="dcterms:W3CDTF">2018-02-10T17:04:39Z</dcterms:created>
  <dcterms:modified xsi:type="dcterms:W3CDTF">2021-05-18T11:51:04Z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2021-05-18T11:51:04Z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