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98911-EFE2-4858-B080-9065FD215F59}" v="1" dt="2024-04-19T13:34:04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09/05/2024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MSIPCMContentMarking" descr="{&quot;HashCode&quot;:-1488495309,&quot;Placement&quot;:&quot;Footer&quot;,&quot;Top&quot;:524.1047,&quot;Left&quot;:458.909119,&quot;SlideWidth&quot;:960,&quot;SlideHeight&quot;:540}"/>
          <p:cNvSpPr txBox="1"/>
          <p:nvPr userDrawn="1"/>
        </p:nvSpPr>
        <p:spPr>
          <a:xfrm>
            <a:off x="5828146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7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5"/>
            <a:ext cx="3240000" cy="500624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Energy </a:t>
            </a:r>
            <a:r>
              <a:rPr lang="en-US" b="1" dirty="0"/>
              <a:t>saving</a:t>
            </a:r>
            <a:r>
              <a:rPr lang="en-US" dirty="0"/>
              <a:t>: Optimized energy management recovering heating calories from cooling process. </a:t>
            </a:r>
            <a:endParaRPr lang="en-US" dirty="0" smtClean="0"/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Reduced </a:t>
            </a:r>
            <a:r>
              <a:rPr lang="en-US" b="1" dirty="0"/>
              <a:t>carbon footprint</a:t>
            </a:r>
            <a:r>
              <a:rPr lang="en-US" dirty="0"/>
              <a:t>: Reduce the usage of steam/SHW (gas) for heating purpose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Water </a:t>
            </a:r>
            <a:r>
              <a:rPr lang="en-US" b="1" dirty="0" smtClean="0"/>
              <a:t>saving </a:t>
            </a:r>
            <a:r>
              <a:rPr lang="en-US" dirty="0" smtClean="0"/>
              <a:t>removing heat from the cooling phase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Lower </a:t>
            </a:r>
            <a:r>
              <a:rPr lang="en-US" b="1" dirty="0"/>
              <a:t>TCO</a:t>
            </a:r>
            <a:r>
              <a:rPr lang="en-US" dirty="0"/>
              <a:t>: Thanks to lower energy and water consumption (less 25% steam and 50% water</a:t>
            </a:r>
            <a:r>
              <a:rPr lang="en-US" dirty="0" smtClean="0"/>
              <a:t>)</a:t>
            </a:r>
          </a:p>
          <a:p>
            <a:pPr marL="0" indent="0" eaLnBrk="0" hangingPunct="0">
              <a:spcBef>
                <a:spcPct val="45000"/>
              </a:spcBef>
              <a:buClr>
                <a:srgbClr val="E64B00"/>
              </a:buClr>
              <a:buNone/>
              <a:defRPr/>
            </a:pPr>
            <a:endParaRPr lang="en-US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501415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dirty="0"/>
              <a:t>Application of </a:t>
            </a:r>
            <a:r>
              <a:rPr lang="en-US" b="1" dirty="0"/>
              <a:t>heat pump </a:t>
            </a:r>
            <a:r>
              <a:rPr lang="en-US" dirty="0"/>
              <a:t>on a single machine transferring heat power from cooling </a:t>
            </a:r>
            <a:r>
              <a:rPr lang="en-US" dirty="0" smtClean="0"/>
              <a:t>to </a:t>
            </a:r>
            <a:r>
              <a:rPr lang="en-US" dirty="0"/>
              <a:t>heating </a:t>
            </a:r>
            <a:r>
              <a:rPr lang="en-US" dirty="0" smtClean="0"/>
              <a:t>phase.</a:t>
            </a:r>
            <a:endParaRPr lang="en-US" dirty="0"/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Installation </a:t>
            </a:r>
            <a:r>
              <a:rPr lang="en-US" dirty="0"/>
              <a:t>of an external heat pump skid connected with a </a:t>
            </a:r>
            <a:r>
              <a:rPr lang="en-US" b="1" dirty="0"/>
              <a:t>double piping circuit </a:t>
            </a:r>
            <a:r>
              <a:rPr lang="en-US" dirty="0"/>
              <a:t>to the cooling side and to the heating side of the pasteurizer 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Software and electrical modification </a:t>
            </a:r>
            <a:r>
              <a:rPr lang="en-US" dirty="0"/>
              <a:t>to manage the system directly by the pasteurizer HMI.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Installation can be done off line</a:t>
            </a:r>
            <a:r>
              <a:rPr lang="en-US" dirty="0"/>
              <a:t>, the line can be stopped only two days for the last connection phase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 smtClean="0">
                  <a:solidFill>
                    <a:schemeClr val="bg1"/>
                  </a:solidFill>
                </a:rPr>
                <a:t>DESCRIPTION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Segnaposto contenuto 4">
            <a:extLst>
              <a:ext uri="{FF2B5EF4-FFF2-40B4-BE49-F238E27FC236}">
                <a16:creationId xmlns:a16="http://schemas.microsoft.com/office/drawing/2014/main" id="{8DA02F4B-E452-8A61-0B03-BC6E2241BCCF}"/>
              </a:ext>
            </a:extLst>
          </p:cNvPr>
          <p:cNvSpPr txBox="1">
            <a:spLocks/>
          </p:cNvSpPr>
          <p:nvPr/>
        </p:nvSpPr>
        <p:spPr>
          <a:xfrm>
            <a:off x="9572624" y="1572693"/>
            <a:ext cx="2249489" cy="162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E74B00"/>
                </a:solidFill>
              </a:rPr>
              <a:t>Heat Pumps on pasteurizers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O&amp;U Ref – VRP-030</a:t>
            </a:r>
            <a:endParaRPr lang="en-GB" dirty="0"/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250k€*</a:t>
            </a:r>
            <a:endParaRPr lang="it-IT" dirty="0"/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3 </a:t>
            </a:r>
            <a:r>
              <a:rPr lang="it-IT" dirty="0" err="1" smtClean="0"/>
              <a:t>yrs</a:t>
            </a:r>
            <a:endParaRPr lang="it-IT" dirty="0"/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6 </a:t>
            </a:r>
            <a:r>
              <a:rPr lang="it-IT" dirty="0" err="1" smtClean="0"/>
              <a:t>days</a:t>
            </a:r>
            <a:endParaRPr lang="it-IT" dirty="0"/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3</a:t>
            </a:r>
            <a:r>
              <a:rPr lang="it-IT" dirty="0" smtClean="0"/>
              <a:t> </a:t>
            </a:r>
            <a:r>
              <a:rPr lang="it-IT" dirty="0" err="1" smtClean="0"/>
              <a:t>days</a:t>
            </a:r>
            <a:endParaRPr lang="it-IT" dirty="0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74544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*</a:t>
            </a:r>
            <a:r>
              <a:rPr lang="it-IT" dirty="0" err="1" smtClean="0"/>
              <a:t>installation</a:t>
            </a:r>
            <a:r>
              <a:rPr lang="it-IT" dirty="0" smtClean="0"/>
              <a:t> </a:t>
            </a:r>
            <a:r>
              <a:rPr lang="it-IT" dirty="0" err="1" smtClean="0"/>
              <a:t>excluded</a:t>
            </a:r>
            <a:endParaRPr lang="it-IT" dirty="0"/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 err="1" smtClean="0"/>
              <a:t>All</a:t>
            </a:r>
            <a:r>
              <a:rPr lang="it-IT" dirty="0" smtClean="0"/>
              <a:t> Sidel </a:t>
            </a:r>
            <a:r>
              <a:rPr lang="it-IT" dirty="0" err="1" smtClean="0"/>
              <a:t>pasteurizers</a:t>
            </a:r>
            <a:endParaRPr lang="it-IT" dirty="0" smtClean="0"/>
          </a:p>
          <a:p>
            <a:pPr>
              <a:buClr>
                <a:srgbClr val="E74B00"/>
              </a:buClr>
            </a:pPr>
            <a:r>
              <a:rPr lang="it-IT" dirty="0" smtClean="0"/>
              <a:t>Competitors </a:t>
            </a:r>
            <a:r>
              <a:rPr lang="it-IT" dirty="0" err="1" smtClean="0"/>
              <a:t>machines</a:t>
            </a: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 smtClean="0"/>
              <a:t>Prince E</a:t>
            </a:r>
            <a:endParaRPr lang="it-IT" dirty="0"/>
          </a:p>
        </p:txBody>
      </p:sp>
      <p:sp>
        <p:nvSpPr>
          <p:cNvPr id="76" name="Segnaposto testo 6">
            <a:extLst>
              <a:ext uri="{FF2B5EF4-FFF2-40B4-BE49-F238E27FC236}">
                <a16:creationId xmlns:a16="http://schemas.microsoft.com/office/drawing/2014/main" id="{C2B15D47-420C-031E-3EC2-32FFA8D3CD17}"/>
              </a:ext>
            </a:extLst>
          </p:cNvPr>
          <p:cNvSpPr txBox="1">
            <a:spLocks/>
          </p:cNvSpPr>
          <p:nvPr/>
        </p:nvSpPr>
        <p:spPr>
          <a:xfrm>
            <a:off x="9562930" y="1366126"/>
            <a:ext cx="2249488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rgbClr val="E74B00"/>
                </a:solidFill>
              </a:rPr>
              <a:t>Easy to </a:t>
            </a:r>
            <a:r>
              <a:rPr lang="it-IT" dirty="0" err="1" smtClean="0">
                <a:solidFill>
                  <a:srgbClr val="E74B00"/>
                </a:solidFill>
              </a:rPr>
              <a:t>install</a:t>
            </a:r>
            <a:endParaRPr lang="it-IT" dirty="0">
              <a:solidFill>
                <a:srgbClr val="E74B00"/>
              </a:solidFill>
            </a:endParaRPr>
          </a:p>
        </p:txBody>
      </p:sp>
      <p:sp>
        <p:nvSpPr>
          <p:cNvPr id="77" name="Rettangolo 40">
            <a:extLst>
              <a:ext uri="{FF2B5EF4-FFF2-40B4-BE49-F238E27FC236}">
                <a16:creationId xmlns:a16="http://schemas.microsoft.com/office/drawing/2014/main" id="{CEB518CC-88F0-C974-99B5-11D72930C682}"/>
              </a:ext>
            </a:extLst>
          </p:cNvPr>
          <p:cNvSpPr/>
          <p:nvPr/>
        </p:nvSpPr>
        <p:spPr>
          <a:xfrm>
            <a:off x="9563271" y="1290636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78" name="Segnaposto contenuto 4">
            <a:extLst>
              <a:ext uri="{FF2B5EF4-FFF2-40B4-BE49-F238E27FC236}">
                <a16:creationId xmlns:a16="http://schemas.microsoft.com/office/drawing/2014/main" id="{A9F51750-6CDD-30CF-1EC7-D2F1DE825C8B}"/>
              </a:ext>
            </a:extLst>
          </p:cNvPr>
          <p:cNvSpPr txBox="1">
            <a:spLocks/>
          </p:cNvSpPr>
          <p:nvPr/>
        </p:nvSpPr>
        <p:spPr>
          <a:xfrm>
            <a:off x="9581977" y="3701051"/>
            <a:ext cx="2249489" cy="162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79" name="Segnaposto testo 6">
            <a:extLst>
              <a:ext uri="{FF2B5EF4-FFF2-40B4-BE49-F238E27FC236}">
                <a16:creationId xmlns:a16="http://schemas.microsoft.com/office/drawing/2014/main" id="{BE11C9D5-4E24-E06D-C694-8B01B0BB57EA}"/>
              </a:ext>
            </a:extLst>
          </p:cNvPr>
          <p:cNvSpPr txBox="1">
            <a:spLocks/>
          </p:cNvSpPr>
          <p:nvPr/>
        </p:nvSpPr>
        <p:spPr>
          <a:xfrm>
            <a:off x="9581978" y="3429204"/>
            <a:ext cx="2249488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rgbClr val="E74B00"/>
                </a:solidFill>
              </a:rPr>
              <a:t>Installation off line</a:t>
            </a:r>
            <a:endParaRPr lang="it-IT" dirty="0">
              <a:solidFill>
                <a:srgbClr val="E74B00"/>
              </a:solidFill>
            </a:endParaRPr>
          </a:p>
        </p:txBody>
      </p:sp>
      <p:sp>
        <p:nvSpPr>
          <p:cNvPr id="80" name="Rettangolo 45">
            <a:extLst>
              <a:ext uri="{FF2B5EF4-FFF2-40B4-BE49-F238E27FC236}">
                <a16:creationId xmlns:a16="http://schemas.microsoft.com/office/drawing/2014/main" id="{2ABA18F3-25EE-7420-D47E-2B68A1CEAA9E}"/>
              </a:ext>
            </a:extLst>
          </p:cNvPr>
          <p:cNvSpPr/>
          <p:nvPr/>
        </p:nvSpPr>
        <p:spPr>
          <a:xfrm>
            <a:off x="9572624" y="3418994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17601" y="270833"/>
            <a:ext cx="2576257" cy="676518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4"/>
            <a:ext cx="2034723" cy="418645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err="1" smtClean="0"/>
              <a:t>Sustainability</a:t>
            </a: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Energy </a:t>
            </a:r>
            <a:r>
              <a:rPr lang="it-IT" sz="1800" dirty="0" err="1" smtClean="0"/>
              <a:t>Saving</a:t>
            </a:r>
            <a:endParaRPr lang="it-IT" sz="1800" dirty="0"/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513" y="4651748"/>
            <a:ext cx="2971450" cy="136485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9719" y="3789146"/>
            <a:ext cx="1949880" cy="131742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DAA2E8-E014-55BE-C965-A03ADB329C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3271" y="1897302"/>
            <a:ext cx="2259903" cy="12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77BB22-879A-4BF4-A7FE-A835423B6F0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7c254b-2107-4f11-bbf4-c30bafcb0414"/>
    <ds:schemaRef ds:uri="http://purl.org/dc/elements/1.1/"/>
    <ds:schemaRef ds:uri="http://schemas.microsoft.com/office/2006/metadata/properties"/>
    <ds:schemaRef ds:uri="7d5dec9a-9e8b-443d-b3d9-4436fe769d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B582B3-2CAD-451A-AFD2-CB68D4BE3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PowerPoint Presentation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Contolini, Simeone</cp:lastModifiedBy>
  <cp:revision>15</cp:revision>
  <dcterms:created xsi:type="dcterms:W3CDTF">2024-04-17T11:49:06Z</dcterms:created>
  <dcterms:modified xsi:type="dcterms:W3CDTF">2024-05-09T13:07:36Z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0x010100A9E68AB9D4A8064AA436EDC9C00D82B4</vt:lpwstr>
  </property>
  <property fmtid="{D5CDD505-2E9C-101B-9397-08002B2CF9AE}" pid="3" name="MSIP_Label_94480757-a570-4f64-84e7-c5b3ffe9d573_Enabled">
    <vt:lpwstr>true</vt:lpwstr>
  </property>
  <property fmtid="{D5CDD505-2E9C-101B-9397-08002B2CF9AE}" pid="4" name="MSIP_Label_94480757-a570-4f64-84e7-c5b3ffe9d573_SetDate">
    <vt:lpwstr>2024-05-09T13:07:36Z</vt:lpwstr>
  </property>
  <property fmtid="{D5CDD505-2E9C-101B-9397-08002B2CF9AE}" pid="5" name="MSIP_Label_94480757-a570-4f64-84e7-c5b3ffe9d573_Method">
    <vt:lpwstr>Privileged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SiteId">
    <vt:lpwstr>2390cbd1-e663-4321-bc93-ba298637ce52</vt:lpwstr>
  </property>
  <property fmtid="{D5CDD505-2E9C-101B-9397-08002B2CF9AE}" pid="8" name="MSIP_Label_94480757-a570-4f64-84e7-c5b3ffe9d573_ActionId">
    <vt:lpwstr>140d7eac-0731-4f32-8eec-666809805cb6</vt:lpwstr>
  </property>
  <property fmtid="{D5CDD505-2E9C-101B-9397-08002B2CF9AE}" pid="9" name="MSIP_Label_94480757-a570-4f64-84e7-c5b3ffe9d573_ContentBits">
    <vt:lpwstr>2</vt:lpwstr>
  </property>
</Properties>
</file>