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75203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53D2C9-FE6D-1528-0AE1-8AECA3454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EE2241-DB16-1BDC-6C07-DD792452E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69FDFB-EDE2-88C1-1916-349B1BC0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653D84-F807-D616-1E45-E2724353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FAF4C0-112E-547E-BA60-075F062E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75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B6CE09-4C8C-85B8-707C-FA416DC7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47516C-AFA5-756F-D5F3-3BC68600D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1E95E5-259D-6FE6-4B8A-5180DE87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51CDE9-CD15-369C-51E1-ECFC5E05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E3C35A-A85D-6A9C-A909-22B57495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95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15C336-83E3-9BB5-BD81-05FC4012E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51A161-7C22-133F-C6A7-CFD9587EA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5A8BA2-26D2-DB93-DDE4-42B0F196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A978BD-16B8-28C7-380C-9F234FF0E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BC1B87-0FF6-D7DD-7564-CCCC2C8C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03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E22B99-FEB8-6999-194A-8CAE80EB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818F45-F868-EA85-189C-9615E3BF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4B0BFB-6E45-5D7F-1B64-8F106AC6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E19E3E-032F-DED7-DC0D-88BDEC54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3CB384-BE68-EB97-8C18-B68C3D2F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27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1A387E-B7A3-2951-1A45-DEC86BDB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79ADA8-569E-CDA3-CB3D-8610C9AD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3A4B2B-A219-1E46-526E-D524C432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7D878A-2E74-309F-B836-487A9ECD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E80CAA-9A4A-C30E-2EF6-88E5E76E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2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B200-934E-7D20-56D2-DE9D648A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0075DB-D20B-D248-63FB-9A842F458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4638EAA-80D2-85E6-015F-AAFD6EF83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26AB4B2-D59C-E4E7-BD83-93E4B59EE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4F049DB-878D-0366-F194-085F0AE6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B05794-F90E-2AF1-CDEA-F9CDA160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88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1EF23B-FBF3-97F1-10C7-37C96497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04988A-5DCC-CB4E-3929-06291049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9256FFA-4F36-B239-6FDB-04DB4691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2C5DCF-056D-F195-1130-F69A9376D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4012754-9102-85F3-37B6-2DA62EE9B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20EB7E-642A-5BEB-E0DB-632B1B8F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82CFA7E-707F-13DC-A6BD-23992FE8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539508-B357-5CC2-8AB4-198E92A4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94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D93B0-1FFA-35D3-9809-BE26ED312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88D5EE-D47A-A169-EEDD-3D933FBD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EADB011-214D-48AB-C652-25C87841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98AD71-4264-0638-7C8C-9781610F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84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03A8A2-586D-4506-843A-12E8EE87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FB945D9-CDF5-359B-2418-4FB2DFC8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E41B30-FDA6-D548-CDC7-F7B17881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4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D279D3-52D1-B598-F311-E0766F9A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A4C83C-A8A5-FC28-C1FC-C7A0966F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1D38FE-051D-0F05-1DD9-740889D93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C5130F-B385-0306-36C8-7928034F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4FC5054-BD81-6E78-9264-C4E39446F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1BC434-FF88-787C-7AED-D2E02CB5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94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9DE1D-1F85-3A3F-9728-3F88B1A9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635ADDC-2F55-0FCF-DB4D-1B879C245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A9123CC-14EB-DA93-BEEA-92D4B4C14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6874A8-72AC-F448-50CF-F46D285A5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6F170C-BAAF-7CEB-8C8E-0D6012A6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9F5A58-B83C-7D4B-16FA-BAD99952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42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AAD5A90-4ACB-E351-6AE6-AF9ED4FF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78F56E8-BF24-CE97-C0FE-C440AE76E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D4D96D-8162-1AD5-AE99-9127496B7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0441B0-881F-438A-B923-1386548EC8FA}" type="datetimeFigureOut">
              <a:rPr lang="it-IT" smtClean="0"/>
              <a:t>22/04/2025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3B898C-87C9-FCAF-07A2-F74FF2641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BB9F74-9A2D-BBBF-E4F8-393351D44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C62A4-CC57-4A35-9B41-DE049D47203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E979F32-4132-13F8-650A-7ED5F01D0F6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700">
                <a:solidFill>
                  <a:srgbClr val="7F7F7F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406904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2556-3172-EDA9-62CE-A222E70A8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9668C197-2B5C-8FE6-9D8F-B79987F6F345}"/>
              </a:ext>
            </a:extLst>
          </p:cNvPr>
          <p:cNvSpPr txBox="1">
            <a:spLocks/>
          </p:cNvSpPr>
          <p:nvPr/>
        </p:nvSpPr>
        <p:spPr>
          <a:xfrm>
            <a:off x="2631788" y="1599175"/>
            <a:ext cx="3240000" cy="5006245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200" b="1" dirty="0"/>
              <a:t>Reduction of maintenance cost</a:t>
            </a:r>
            <a:r>
              <a:rPr lang="en-GB" sz="1200" dirty="0"/>
              <a:t> (spare parts+ intervention) up to 60%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200" b="1" dirty="0">
                <a:solidFill>
                  <a:srgbClr val="000000"/>
                </a:solidFill>
              </a:rPr>
              <a:t>Automatic safety restoring</a:t>
            </a:r>
            <a:r>
              <a:rPr lang="en-GB" sz="1200" dirty="0">
                <a:solidFill>
                  <a:srgbClr val="000000"/>
                </a:solidFill>
              </a:rPr>
              <a:t>, shortening recovery times and increasing efficiency up to 0,3%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rgbClr val="000000"/>
                </a:solidFill>
              </a:rPr>
              <a:t>Easy synchronization</a:t>
            </a:r>
            <a:endParaRPr lang="en-GB" sz="900" b="1" dirty="0">
              <a:solidFill>
                <a:srgbClr val="000000"/>
              </a:solidFill>
            </a:endParaRP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200" b="1" dirty="0"/>
              <a:t>Protection against overloads </a:t>
            </a:r>
            <a:r>
              <a:rPr lang="en-GB" sz="1200" dirty="0"/>
              <a:t>by pneumatic torque limiters</a:t>
            </a:r>
          </a:p>
          <a:p>
            <a:pPr marL="182563" lvl="0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sz="1200" b="1" dirty="0"/>
              <a:t>Easy maintenance </a:t>
            </a:r>
            <a:r>
              <a:rPr lang="en-GB" sz="1200" dirty="0"/>
              <a:t>operation.</a:t>
            </a:r>
          </a:p>
          <a:p>
            <a:pPr marL="182563" indent="-182563" eaLnBrk="0" hangingPunct="0">
              <a:spcBef>
                <a:spcPct val="45000"/>
              </a:spcBef>
              <a:buClr>
                <a:srgbClr val="E64B00"/>
              </a:buClr>
              <a:buFont typeface="Wingdings" pitchFamily="2" charset="2"/>
              <a:buChar char="§"/>
              <a:defRPr/>
            </a:pPr>
            <a:r>
              <a:rPr lang="en-GB" b="1" dirty="0"/>
              <a:t>Reduced parts wearing </a:t>
            </a:r>
          </a:p>
          <a:p>
            <a:pPr marL="0" indent="0" eaLnBrk="0" hangingPunct="0">
              <a:spcBef>
                <a:spcPct val="45000"/>
              </a:spcBef>
              <a:buClr>
                <a:srgbClr val="E64B00"/>
              </a:buClr>
              <a:buNone/>
              <a:defRPr/>
            </a:pPr>
            <a:endParaRPr lang="en-GB" b="1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684DC4EF-077B-5891-30B1-7BF430DBC22A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5C9CFBDF-083E-F07D-33B9-7357506EF72E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22812A3-9A75-7DAA-D6BD-CE43E62F3627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2B55D63-F9F5-6A0E-87BE-F55142103062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C35B0188-C03B-FE73-0A86-0CC53789D2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C6F2301B-4011-A349-0380-540D7BCC65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885B1682-2EDA-0B7F-CD4E-7F0745A1F754}"/>
              </a:ext>
            </a:extLst>
          </p:cNvPr>
          <p:cNvSpPr txBox="1">
            <a:spLocks/>
          </p:cNvSpPr>
          <p:nvPr/>
        </p:nvSpPr>
        <p:spPr>
          <a:xfrm>
            <a:off x="6046831" y="1549522"/>
            <a:ext cx="3240000" cy="501415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200" b="1" dirty="0">
                <a:solidFill>
                  <a:srgbClr val="000000"/>
                </a:solidFill>
                <a:ea typeface="宋体" charset="-122"/>
              </a:rPr>
              <a:t>Replacement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 of loading unit with a simpler new model and with less wear parts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The system also includes a </a:t>
            </a:r>
            <a:r>
              <a:rPr lang="en-GB" altLang="zh-CN" sz="1200" b="1" dirty="0">
                <a:solidFill>
                  <a:srgbClr val="000000"/>
                </a:solidFill>
                <a:ea typeface="宋体" charset="-122"/>
              </a:rPr>
              <a:t>pneumatic safety system 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on both main shafts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The </a:t>
            </a:r>
            <a:r>
              <a:rPr lang="en-GB" altLang="zh-CN" sz="1200" b="1" dirty="0">
                <a:solidFill>
                  <a:srgbClr val="000000"/>
                </a:solidFill>
                <a:ea typeface="宋体" charset="-122"/>
              </a:rPr>
              <a:t>position is restored 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by the action of dedicated gearmotors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The </a:t>
            </a:r>
            <a:r>
              <a:rPr lang="en-GB" altLang="zh-CN" sz="1200" b="1" dirty="0">
                <a:solidFill>
                  <a:srgbClr val="000000"/>
                </a:solidFill>
                <a:ea typeface="宋体" charset="-122"/>
              </a:rPr>
              <a:t>conveyor belts 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feeding the bottles to the inserter fingers are operated by gearmotor with inverter.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Font typeface="Wingdings" charset="2"/>
              <a:buChar char="§"/>
              <a:defRPr/>
            </a:pPr>
            <a:r>
              <a:rPr lang="en-GB" altLang="zh-CN" sz="1200" b="1" dirty="0">
                <a:solidFill>
                  <a:srgbClr val="000000"/>
                </a:solidFill>
                <a:ea typeface="宋体" charset="-122"/>
              </a:rPr>
              <a:t>Load shafts </a:t>
            </a:r>
            <a:r>
              <a:rPr lang="en-GB" altLang="zh-CN" sz="1200" dirty="0">
                <a:solidFill>
                  <a:srgbClr val="000000"/>
                </a:solidFill>
                <a:ea typeface="宋体" charset="-122"/>
              </a:rPr>
              <a:t>drive by means of toothed belt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FB682272-05F7-A5A8-6A9E-CC1A349F0C75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AA0C3B7C-EA13-9AAA-AE9C-E18BD922F8E4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24D39460-F862-2A90-C97C-CB32148D6B88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0" name="Segnaposto contenuto 4">
            <a:extLst>
              <a:ext uri="{FF2B5EF4-FFF2-40B4-BE49-F238E27FC236}">
                <a16:creationId xmlns:a16="http://schemas.microsoft.com/office/drawing/2014/main" id="{576F8EA8-F472-3C09-1EE0-706373CD4664}"/>
              </a:ext>
            </a:extLst>
          </p:cNvPr>
          <p:cNvSpPr txBox="1">
            <a:spLocks/>
          </p:cNvSpPr>
          <p:nvPr/>
        </p:nvSpPr>
        <p:spPr>
          <a:xfrm>
            <a:off x="9572624" y="1572693"/>
            <a:ext cx="2249489" cy="16222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sp>
        <p:nvSpPr>
          <p:cNvPr id="61" name="Titel 1">
            <a:extLst>
              <a:ext uri="{FF2B5EF4-FFF2-40B4-BE49-F238E27FC236}">
                <a16:creationId xmlns:a16="http://schemas.microsoft.com/office/drawing/2014/main" id="{4B484DBF-56B2-4F09-0809-ECD72F7DC20C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E74B00"/>
                </a:solidFill>
              </a:rPr>
              <a:t>High speed infeed system</a:t>
            </a:r>
            <a:endParaRPr lang="en-GB" sz="3000" b="1" dirty="0">
              <a:solidFill>
                <a:srgbClr val="E74B00"/>
              </a:solidFill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E9EBC993-A56D-8F80-3E75-60C50B1CF963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O&amp;U ref VRB-013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185A2E9E-4ECC-59F6-CCC2-B6B9CF336FED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200k</a:t>
            </a:r>
            <a:r>
              <a:rPr lang="it-IT" dirty="0"/>
              <a:t>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C7C5B52A-1177-7446-CD6B-38195D3B19EA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Budget price: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86F281FA-6155-F0D2-42C9-E88453F50485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4 </a:t>
            </a:r>
            <a:r>
              <a:rPr lang="it-IT" dirty="0" err="1"/>
              <a:t>yrs</a:t>
            </a:r>
            <a:endParaRPr lang="it-IT" dirty="0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2DCB6D5A-F66B-22A5-D1AD-9FE3956699C4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Payback estimation: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E4482C9E-95E9-E1CB-B77F-BFE671046AAC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6 days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BF3367B1-A8BC-CFFC-C0CB-57A55C63CBA7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Installation time: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6BD0DA87-C825-7B2D-B59A-A6B7229C1C9C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4 days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08E4A527-D4AA-E70E-2954-A719A374F990}"/>
              </a:ext>
            </a:extLst>
          </p:cNvPr>
          <p:cNvSpPr txBox="1"/>
          <p:nvPr/>
        </p:nvSpPr>
        <p:spPr>
          <a:xfrm>
            <a:off x="199050" y="342405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cs typeface="Arial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52BF6A93-142B-3BE0-5FEF-848AB8C20728}"/>
              </a:ext>
            </a:extLst>
          </p:cNvPr>
          <p:cNvSpPr txBox="1">
            <a:spLocks/>
          </p:cNvSpPr>
          <p:nvPr/>
        </p:nvSpPr>
        <p:spPr>
          <a:xfrm>
            <a:off x="199051" y="4174544"/>
            <a:ext cx="196312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</a:t>
            </a:r>
            <a:r>
              <a:rPr lang="it-IT" dirty="0" err="1"/>
              <a:t>installation</a:t>
            </a:r>
            <a:r>
              <a:rPr lang="it-IT" dirty="0"/>
              <a:t> </a:t>
            </a:r>
            <a:r>
              <a:rPr lang="it-IT" dirty="0" err="1"/>
              <a:t>excluded</a:t>
            </a:r>
            <a:endParaRPr lang="it-IT" dirty="0"/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4EE60F64-03D2-355C-C17D-A452285BCECC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cs typeface="Arial"/>
              </a:rPr>
              <a:t>Can be combined with:</a:t>
            </a:r>
            <a:endParaRPr lang="en-GB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32C4232A-1730-981B-6B80-F6075D900034}"/>
              </a:ext>
            </a:extLst>
          </p:cNvPr>
          <p:cNvSpPr txBox="1">
            <a:spLocks/>
          </p:cNvSpPr>
          <p:nvPr/>
        </p:nvSpPr>
        <p:spPr>
          <a:xfrm>
            <a:off x="199050" y="6056251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 err="1"/>
              <a:t>All</a:t>
            </a:r>
            <a:r>
              <a:rPr lang="it-IT" dirty="0"/>
              <a:t> Sidel </a:t>
            </a:r>
            <a:r>
              <a:rPr lang="it-IT" dirty="0" err="1"/>
              <a:t>Bottkewashers</a:t>
            </a:r>
            <a:endParaRPr lang="it-IT" dirty="0"/>
          </a:p>
          <a:p>
            <a:pPr>
              <a:buClr>
                <a:srgbClr val="E74B00"/>
              </a:buClr>
            </a:pPr>
            <a:r>
              <a:rPr lang="it-IT" dirty="0"/>
              <a:t>Competitors </a:t>
            </a:r>
            <a:r>
              <a:rPr lang="it-IT" dirty="0" err="1"/>
              <a:t>bottlewashersl</a:t>
            </a:r>
            <a:endParaRPr lang="it-IT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969BB991-1E33-62CC-C2EC-D43D8989C444}"/>
              </a:ext>
            </a:extLst>
          </p:cNvPr>
          <p:cNvSpPr txBox="1"/>
          <p:nvPr/>
        </p:nvSpPr>
        <p:spPr>
          <a:xfrm>
            <a:off x="199050" y="582786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0F4F6C30-7087-F940-94B0-6542EA47500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74B00"/>
              </a:buClr>
              <a:buNone/>
            </a:pPr>
            <a:r>
              <a:rPr lang="it-IT" dirty="0"/>
              <a:t>New HMI windows 10</a:t>
            </a:r>
          </a:p>
        </p:txBody>
      </p:sp>
      <p:sp>
        <p:nvSpPr>
          <p:cNvPr id="76" name="Segnaposto testo 6">
            <a:extLst>
              <a:ext uri="{FF2B5EF4-FFF2-40B4-BE49-F238E27FC236}">
                <a16:creationId xmlns:a16="http://schemas.microsoft.com/office/drawing/2014/main" id="{D7D8D269-A319-791C-63D6-A1F2CEE9CF9E}"/>
              </a:ext>
            </a:extLst>
          </p:cNvPr>
          <p:cNvSpPr txBox="1">
            <a:spLocks/>
          </p:cNvSpPr>
          <p:nvPr/>
        </p:nvSpPr>
        <p:spPr>
          <a:xfrm>
            <a:off x="9572625" y="1300846"/>
            <a:ext cx="2249488" cy="206567"/>
          </a:xfrm>
          <a:prstGeom prst="rect">
            <a:avLst/>
          </a:prstGeom>
        </p:spPr>
        <p:txBody>
          <a:bodyPr lIns="72000" tIns="72000" rIns="72000" bIns="7200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100" b="1" i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E74B00"/>
                </a:solidFill>
              </a:rPr>
              <a:t>Easy </a:t>
            </a:r>
            <a:r>
              <a:rPr lang="it-IT" dirty="0" err="1">
                <a:solidFill>
                  <a:srgbClr val="E74B00"/>
                </a:solidFill>
              </a:rPr>
              <a:t>adjustment</a:t>
            </a:r>
            <a:r>
              <a:rPr lang="it-IT" dirty="0">
                <a:solidFill>
                  <a:srgbClr val="E74B00"/>
                </a:solidFill>
              </a:rPr>
              <a:t> and </a:t>
            </a:r>
            <a:r>
              <a:rPr lang="it-IT" dirty="0" err="1">
                <a:solidFill>
                  <a:srgbClr val="E74B00"/>
                </a:solidFill>
              </a:rPr>
              <a:t>synchronization</a:t>
            </a:r>
            <a:endParaRPr lang="it-IT" dirty="0">
              <a:solidFill>
                <a:srgbClr val="E74B00"/>
              </a:solidFill>
            </a:endParaRPr>
          </a:p>
        </p:txBody>
      </p:sp>
      <p:sp>
        <p:nvSpPr>
          <p:cNvPr id="77" name="Rettangolo 40">
            <a:extLst>
              <a:ext uri="{FF2B5EF4-FFF2-40B4-BE49-F238E27FC236}">
                <a16:creationId xmlns:a16="http://schemas.microsoft.com/office/drawing/2014/main" id="{831AD194-D4F4-7FF7-81DE-F701445CAE9C}"/>
              </a:ext>
            </a:extLst>
          </p:cNvPr>
          <p:cNvSpPr/>
          <p:nvPr/>
        </p:nvSpPr>
        <p:spPr>
          <a:xfrm>
            <a:off x="9563271" y="1290636"/>
            <a:ext cx="2259562" cy="1915180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78" name="Segnaposto contenuto 4">
            <a:extLst>
              <a:ext uri="{FF2B5EF4-FFF2-40B4-BE49-F238E27FC236}">
                <a16:creationId xmlns:a16="http://schemas.microsoft.com/office/drawing/2014/main" id="{C826AB11-1949-B055-A68B-36F1F0547278}"/>
              </a:ext>
            </a:extLst>
          </p:cNvPr>
          <p:cNvSpPr txBox="1">
            <a:spLocks/>
          </p:cNvSpPr>
          <p:nvPr/>
        </p:nvSpPr>
        <p:spPr>
          <a:xfrm>
            <a:off x="9581977" y="3408165"/>
            <a:ext cx="2249489" cy="19151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100" b="1" i="1" dirty="0" err="1">
                <a:solidFill>
                  <a:srgbClr val="E74B00"/>
                </a:solidFill>
              </a:rPr>
              <a:t>Automatic</a:t>
            </a:r>
            <a:r>
              <a:rPr lang="it-IT" sz="1100" b="1" i="1" dirty="0">
                <a:solidFill>
                  <a:srgbClr val="E74B00"/>
                </a:solidFill>
              </a:rPr>
              <a:t> position recovery</a:t>
            </a:r>
          </a:p>
        </p:txBody>
      </p:sp>
      <p:sp>
        <p:nvSpPr>
          <p:cNvPr id="80" name="Rettangolo 45">
            <a:extLst>
              <a:ext uri="{FF2B5EF4-FFF2-40B4-BE49-F238E27FC236}">
                <a16:creationId xmlns:a16="http://schemas.microsoft.com/office/drawing/2014/main" id="{3335C58B-B2A0-D24E-7D95-13F047573FE5}"/>
              </a:ext>
            </a:extLst>
          </p:cNvPr>
          <p:cNvSpPr/>
          <p:nvPr/>
        </p:nvSpPr>
        <p:spPr>
          <a:xfrm>
            <a:off x="9572624" y="3418993"/>
            <a:ext cx="2259562" cy="2294641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BA875693-64BB-7B62-498B-B47AD707701D}"/>
              </a:ext>
            </a:extLst>
          </p:cNvPr>
          <p:cNvSpPr/>
          <p:nvPr/>
        </p:nvSpPr>
        <p:spPr>
          <a:xfrm>
            <a:off x="9417809" y="355062"/>
            <a:ext cx="2452137" cy="506688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BF484D0-EBDB-5691-88C1-331551E4B702}"/>
              </a:ext>
            </a:extLst>
          </p:cNvPr>
          <p:cNvSpPr txBox="1">
            <a:spLocks/>
          </p:cNvSpPr>
          <p:nvPr/>
        </p:nvSpPr>
        <p:spPr>
          <a:xfrm>
            <a:off x="9581978" y="377824"/>
            <a:ext cx="2110044" cy="435201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Maintenance  </a:t>
            </a:r>
            <a:r>
              <a:rPr lang="it-IT" sz="1800" dirty="0" err="1"/>
              <a:t>Efficiency</a:t>
            </a:r>
            <a:endParaRPr lang="it-IT" sz="1800" dirty="0"/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248B06CB-51C6-6661-D1FA-6B37A3F5FB4D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B966D7E7-C466-C01A-D1C9-B38DFA393A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EEFBAC9-BC59-3B97-9971-8AFD4CDB76FF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2" name="Immagine 27">
            <a:extLst>
              <a:ext uri="{FF2B5EF4-FFF2-40B4-BE49-F238E27FC236}">
                <a16:creationId xmlns:a16="http://schemas.microsoft.com/office/drawing/2014/main" id="{5C6DF794-1C5D-A77E-1B3F-994D9BC50D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7318" y="4435239"/>
            <a:ext cx="2848124" cy="1647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1" descr="DSCN8872">
            <a:extLst>
              <a:ext uri="{FF2B5EF4-FFF2-40B4-BE49-F238E27FC236}">
                <a16:creationId xmlns:a16="http://schemas.microsoft.com/office/drawing/2014/main" id="{B89CD993-8C3C-3196-8E04-6B2D546F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39" y="4452376"/>
            <a:ext cx="2283778" cy="17122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72C8B660-F113-F144-C362-955BB7EF60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59" y="4020389"/>
            <a:ext cx="2061891" cy="1546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8">
            <a:extLst>
              <a:ext uri="{FF2B5EF4-FFF2-40B4-BE49-F238E27FC236}">
                <a16:creationId xmlns:a16="http://schemas.microsoft.com/office/drawing/2014/main" id="{3710B311-BC9D-F57D-D593-6920734321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83" y="1849195"/>
            <a:ext cx="909981" cy="1269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5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8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宋体</vt:lpstr>
      <vt:lpstr>Aptos</vt:lpstr>
      <vt:lpstr>Aptos Display</vt:lpstr>
      <vt:lpstr>Arial</vt:lpstr>
      <vt:lpstr>Wingdings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Contolini, Simeone</dc:creator>
  <cp:lastModifiedBy>Contolini, Simeone</cp:lastModifiedBy>
  <cp:revision>2</cp:revision>
  <dcterms:created xsi:type="dcterms:W3CDTF">2025-04-17T08:03:07Z</dcterms:created>
  <dcterms:modified xsi:type="dcterms:W3CDTF">2025-04-22T12:05:38Z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2025-04-17T08:04:54Z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ff1dd0fd-1c32-4ff0-979a-dc574f764a06</vt:lpwstr>
  </property>
  <property fmtid="{D5CDD505-2E9C-101B-9397-08002B2CF9AE}" pid="8" name="MSIP_Label_94480757-a570-4f64-84e7-c5b3ffe9d573_ContentBits">
    <vt:lpwstr>2</vt:lpwstr>
  </property>
  <property fmtid="{D5CDD505-2E9C-101B-9397-08002B2CF9AE}" pid="9" name="MSIP_Label_94480757-a570-4f64-84e7-c5b3ffe9d573_Tag">
    <vt:lpwstr>10, 0, 1, 1</vt:lpwstr>
  </property>
  <property fmtid="{D5CDD505-2E9C-101B-9397-08002B2CF9AE}" pid="10" name="ClassificationContentMarkingFooterLocations">
    <vt:lpwstr>Tema di Office:8</vt:lpwstr>
  </property>
  <property fmtid="{D5CDD505-2E9C-101B-9397-08002B2CF9AE}" pid="11" name="ClassificationContentMarkingFooterText">
    <vt:lpwstr>General</vt:lpwstr>
  </property>
</Properties>
</file>