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4B00"/>
    <a:srgbClr val="575E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uon, Mathieu" userId="3eb3d88f-82d1-45b4-a0de-f345c1b20b14" providerId="ADAL" clId="{D2E100E1-AAF5-4199-958B-DB3D44CCB401}"/>
    <pc:docChg chg="undo custSel modSld">
      <pc:chgData name="Druon, Mathieu" userId="3eb3d88f-82d1-45b4-a0de-f345c1b20b14" providerId="ADAL" clId="{D2E100E1-AAF5-4199-958B-DB3D44CCB401}" dt="2025-05-19T07:27:18.255" v="12" actId="20577"/>
      <pc:docMkLst>
        <pc:docMk/>
      </pc:docMkLst>
      <pc:sldChg chg="modSp mod">
        <pc:chgData name="Druon, Mathieu" userId="3eb3d88f-82d1-45b4-a0de-f345c1b20b14" providerId="ADAL" clId="{D2E100E1-AAF5-4199-958B-DB3D44CCB401}" dt="2025-05-19T07:27:18.255" v="12" actId="20577"/>
        <pc:sldMkLst>
          <pc:docMk/>
          <pc:sldMk cId="4193791004" sldId="256"/>
        </pc:sldMkLst>
        <pc:spChg chg="mod">
          <ac:chgData name="Druon, Mathieu" userId="3eb3d88f-82d1-45b4-a0de-f345c1b20b14" providerId="ADAL" clId="{D2E100E1-AAF5-4199-958B-DB3D44CCB401}" dt="2025-05-07T16:26:40.484" v="9" actId="6549"/>
          <ac:spMkLst>
            <pc:docMk/>
            <pc:sldMk cId="4193791004" sldId="256"/>
            <ac:spMk id="45" creationId="{462D28B0-096D-D35E-8480-2F192B64945A}"/>
          </ac:spMkLst>
        </pc:spChg>
        <pc:spChg chg="mod">
          <ac:chgData name="Druon, Mathieu" userId="3eb3d88f-82d1-45b4-a0de-f345c1b20b14" providerId="ADAL" clId="{D2E100E1-AAF5-4199-958B-DB3D44CCB401}" dt="2025-05-19T07:27:18.255" v="12" actId="20577"/>
          <ac:spMkLst>
            <pc:docMk/>
            <pc:sldMk cId="4193791004" sldId="256"/>
            <ac:spMk id="63" creationId="{A80B108C-F084-D870-FFE1-699A4D7E5A9C}"/>
          </ac:spMkLst>
        </pc:spChg>
        <pc:spChg chg="mod">
          <ac:chgData name="Druon, Mathieu" userId="3eb3d88f-82d1-45b4-a0de-f345c1b20b14" providerId="ADAL" clId="{D2E100E1-AAF5-4199-958B-DB3D44CCB401}" dt="2025-05-07T16:26:22.634" v="8" actId="20577"/>
          <ac:spMkLst>
            <pc:docMk/>
            <pc:sldMk cId="4193791004" sldId="256"/>
            <ac:spMk id="66" creationId="{E3D8C216-047A-0E7E-482B-070507816A1B}"/>
          </ac:spMkLst>
        </pc:spChg>
        <pc:spChg chg="mod">
          <ac:chgData name="Druon, Mathieu" userId="3eb3d88f-82d1-45b4-a0de-f345c1b20b14" providerId="ADAL" clId="{D2E100E1-AAF5-4199-958B-DB3D44CCB401}" dt="2025-05-07T16:26:13.072" v="7" actId="6549"/>
          <ac:spMkLst>
            <pc:docMk/>
            <pc:sldMk cId="4193791004" sldId="256"/>
            <ac:spMk id="71" creationId="{82B5FA08-1DB6-77C3-5E88-F6CC8673B3A0}"/>
          </ac:spMkLst>
        </pc:spChg>
        <pc:graphicFrameChg chg="modGraphic">
          <ac:chgData name="Druon, Mathieu" userId="3eb3d88f-82d1-45b4-a0de-f345c1b20b14" providerId="ADAL" clId="{D2E100E1-AAF5-4199-958B-DB3D44CCB401}" dt="2025-05-09T09:08:00.683" v="10" actId="20577"/>
          <ac:graphicFrameMkLst>
            <pc:docMk/>
            <pc:sldMk cId="4193791004" sldId="256"/>
            <ac:graphicFrameMk id="13" creationId="{8F1C4D22-B0FC-DD1B-7A8A-08744F0F5F66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A523A-4E70-4F09-9501-F15E3F97EE09}" type="datetimeFigureOut">
              <a:rPr lang="fr-FR" smtClean="0"/>
              <a:t>19/05/2025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EC570D-562B-425D-8C49-26142F65876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216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31D8060-5D9C-5C27-D604-1DBA7EC478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17B576C-4226-6989-CAFA-93D5D9D39B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50F23EA-ED23-5CD0-E54D-4DA26796A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F83CE-44A3-4532-8305-E6671399F9AC}" type="datetime1">
              <a:rPr lang="fr-FR" smtClean="0"/>
              <a:t>19/05/2025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4BEAF53-7F52-376D-4726-8C9A8C88A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EADD95-43DE-E783-487E-FE521710B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CC48-9679-4724-9497-8C7D98F6F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5034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DBFACC-4CC2-932E-5298-2919B1CBB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FF249FB-136E-AFA8-8237-4A7DECE2FC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6B0A63E-567E-1E16-F114-0FDF1A35B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E45932-39DB-45F3-A224-9F9CD1938934}" type="datetime1">
              <a:rPr lang="fr-FR" smtClean="0"/>
              <a:t>19/05/2025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10DF43-BAAA-56BF-E5F7-8FF5E87C8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CD7E66-1289-29F6-E32D-B9F2216575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CC48-9679-4724-9497-8C7D98F6F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3171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D00763A-E304-2088-35F4-5598FAF462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C5B895A-1277-7687-B20E-B655841A12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63EF5C5-DBDE-AD26-23C0-E63956F03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19FF1-0D37-4DE1-B056-80FDB90CF10F}" type="datetime1">
              <a:rPr lang="fr-FR" smtClean="0"/>
              <a:t>19/05/2025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D5E7704-6425-2AD0-89EB-EB0C4CA80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894D20-28DD-AFF3-BDFB-D2571052D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CC48-9679-4724-9497-8C7D98F6F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0817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8B5A54-CF3D-8582-FDCF-700ACC5CE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D6C474B-80D5-5C0D-B3FF-A6E0B88C8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2D1FA79-035C-7C6B-CE03-CAF0C8FD3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B34C6-D274-4DE0-9866-2B132B00E286}" type="datetime1">
              <a:rPr lang="fr-FR" smtClean="0"/>
              <a:t>19/05/2025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0D6DEC-2742-5AC2-6F82-5A87EE61C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586DFA1-96E1-4CC1-FACB-B783EC53A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CC48-9679-4724-9497-8C7D98F6F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4092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B340D2-47F6-0960-347D-663BBF3C3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D246CD-4AD1-9393-1748-BDA78DF8B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F5E4FE1-D531-5C33-8CD6-655FF852E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A239-52CD-44DA-83B4-90D7BC76FE0F}" type="datetime1">
              <a:rPr lang="fr-FR" smtClean="0"/>
              <a:t>19/05/2025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BB83EB-DE3B-95A1-0618-ABCE70876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4EC11CA-D71B-98A6-CD41-D6CB91BD1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CC48-9679-4724-9497-8C7D98F6F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2332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67AFED-394B-0909-E44D-2108E2FBF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CB62F39-BC4D-962A-0765-D720DA40F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F5DF0C1-E6A4-98D7-067C-3EF39ECAE9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ECE875E-B4E3-B91E-BA74-62CA50BED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03AC1-CDF2-49DC-A65C-7027FEDA93F2}" type="datetime1">
              <a:rPr lang="fr-FR" smtClean="0"/>
              <a:t>19/05/2025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4F8BAB1-9748-81F5-0A38-6484744B7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A749D01-B93B-FF8F-7F2B-86D375792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CC48-9679-4724-9497-8C7D98F6F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0102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2730FF-EA0C-E5FE-D17F-E64F74A8A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464BA83-4357-4DEF-72CD-B160B587C1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8AD6B8B-7831-7999-0D6B-EEDC953E5B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F944569-9C36-8812-6D60-097A1DD971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E231B62-E08A-8E77-BB63-E077A153FC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5C888B4D-4013-A760-0177-6B27C9BC7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4BBD6-ED80-4203-9C65-52AF267BCFA2}" type="datetime1">
              <a:rPr lang="fr-FR" smtClean="0"/>
              <a:t>19/05/2025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597E2E0-C286-6CAD-39D3-60A97FD61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85E28DB-A368-E486-3591-B444A030D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CC48-9679-4724-9497-8C7D98F6F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5737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E29C59-DD41-0F37-EDF1-B2BC88BE4F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B099FDF8-88F7-1423-8B27-36F043A3D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81736E-4841-4AB3-8614-044A4B58913B}" type="datetime1">
              <a:rPr lang="fr-FR" smtClean="0"/>
              <a:t>19/05/2025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3F4527B-34CE-EBDB-4C68-A475CC06F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68FFF04-46FF-8F3D-0D2E-91FC6DF16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CC48-9679-4724-9497-8C7D98F6F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774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13F2507-A1E5-623E-D2E6-7731F00DE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65EAC-B46F-4F49-86E9-897D4CA90CF2}" type="datetime1">
              <a:rPr lang="fr-FR" smtClean="0"/>
              <a:t>19/05/2025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BE7815A-28F0-442D-EBBA-0B8C698E1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35C84B4-73D3-5262-F2B2-5CBCA0CD1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CC48-9679-4724-9497-8C7D98F6F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3881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D715AF-E436-BF85-FF86-827E4ACD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23A35A-C25C-7F6A-DCF9-EA5BFD2169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0123E80-6BBD-855C-25AF-9D70CEFFB4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436B63F-5EB7-FE48-BF53-09BD9875F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C673-C8FB-482E-A6EE-F6952BFE8524}" type="datetime1">
              <a:rPr lang="fr-FR" smtClean="0"/>
              <a:t>19/05/2025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864C63-F765-FE5C-A74A-CB7CB6DF1F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0ED02D4-BCA6-A4F6-24C8-2ACF75105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CC48-9679-4724-9497-8C7D98F6F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8532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E0C5D5-C8C9-FE42-97A1-FB2FB4FDD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859F5A2-90C8-CF94-B6F6-E6992FF639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E4E307F-7580-568D-D4A5-290CE9D8F8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9A3DAEF-3747-BF82-DBD1-CD318329D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C4B5C-908A-4EC8-900F-32C880111215}" type="datetime1">
              <a:rPr lang="fr-FR" smtClean="0"/>
              <a:t>19/05/2025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EE346D-0B6C-58A6-F107-9D99B2B11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B77627B-1A61-3D31-3F55-228A768F7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16CC48-9679-4724-9497-8C7D98F6F8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910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8E090DF-4526-676D-8489-5F3CB2107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F83E45-3396-DABD-2F6A-4F159CB6D9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808E446-D73F-EBCC-A530-34244B1938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28A08-3D55-43C6-A52C-F542D6DAF1F6}" type="datetime1">
              <a:rPr lang="fr-FR" smtClean="0"/>
              <a:t>19/05/2025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012D1C-063F-98E5-A5E1-463E772D14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4C3831-4657-516B-3E35-40FE96C4A2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16CC48-9679-4724-9497-8C7D98F6F85D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4BD33464-94A1-97AB-E37A-89D6F1FD11AF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5938012" y="6687820"/>
            <a:ext cx="341313" cy="1066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70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</a:t>
            </a:r>
          </a:p>
        </p:txBody>
      </p:sp>
    </p:spTree>
    <p:extLst>
      <p:ext uri="{BB962C8B-B14F-4D97-AF65-F5344CB8AC3E}">
        <p14:creationId xmlns:p14="http://schemas.microsoft.com/office/powerpoint/2010/main" val="14599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hdphoto" Target="../media/hdphoto1.wdp"/><Relationship Id="rId7" Type="http://schemas.openxmlformats.org/officeDocument/2006/relationships/image" Target="../media/image4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egnaposto testo 38">
            <a:extLst>
              <a:ext uri="{FF2B5EF4-FFF2-40B4-BE49-F238E27FC236}">
                <a16:creationId xmlns:a16="http://schemas.microsoft.com/office/drawing/2014/main" id="{3152C0AF-5CFA-DD59-DD42-936FEB212AB8}"/>
              </a:ext>
            </a:extLst>
          </p:cNvPr>
          <p:cNvSpPr txBox="1">
            <a:spLocks/>
          </p:cNvSpPr>
          <p:nvPr/>
        </p:nvSpPr>
        <p:spPr>
          <a:xfrm>
            <a:off x="7486831" y="4670255"/>
            <a:ext cx="3780000" cy="1124923"/>
          </a:xfrm>
          <a:prstGeom prst="rect">
            <a:avLst/>
          </a:prstGeom>
          <a:gradFill>
            <a:gsLst>
              <a:gs pos="0">
                <a:srgbClr val="EDEFF5"/>
              </a:gs>
              <a:gs pos="82000">
                <a:srgbClr val="EBEDF4">
                  <a:alpha val="0"/>
                </a:srgbClr>
              </a:gs>
            </a:gsLst>
            <a:lin ang="16200000" scaled="1"/>
          </a:gradFill>
          <a:ln w="12700">
            <a:solidFill>
              <a:schemeClr val="bg1">
                <a:lumMod val="75000"/>
              </a:schemeClr>
            </a:solidFill>
          </a:ln>
        </p:spPr>
        <p:txBody>
          <a:bodyPr lIns="180000" tIns="144000" rIns="180000" bIns="144000" anchor="t" anchorCtr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5800" indent="-1080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3188" indent="-10738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18988" indent="-1080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6375" indent="-10738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noProof="1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24F2E48-B146-00B0-94AD-353E00FF430F}"/>
              </a:ext>
            </a:extLst>
          </p:cNvPr>
          <p:cNvSpPr/>
          <p:nvPr/>
        </p:nvSpPr>
        <p:spPr>
          <a:xfrm>
            <a:off x="7486831" y="4321336"/>
            <a:ext cx="3780000" cy="349720"/>
          </a:xfrm>
          <a:prstGeom prst="rect">
            <a:avLst/>
          </a:prstGeom>
          <a:solidFill>
            <a:srgbClr val="575E62"/>
          </a:solidFill>
          <a:ln>
            <a:solidFill>
              <a:srgbClr val="575E6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GB" sz="1600" b="1">
                <a:solidFill>
                  <a:prstClr val="white"/>
                </a:solidFill>
                <a:latin typeface="Calibri" panose="020F0502020204030204"/>
              </a:rPr>
              <a:t>Real customer case</a:t>
            </a:r>
          </a:p>
        </p:txBody>
      </p:sp>
      <p:sp>
        <p:nvSpPr>
          <p:cNvPr id="45" name="Segnaposto testo 38">
            <a:extLst>
              <a:ext uri="{FF2B5EF4-FFF2-40B4-BE49-F238E27FC236}">
                <a16:creationId xmlns:a16="http://schemas.microsoft.com/office/drawing/2014/main" id="{462D28B0-096D-D35E-8480-2F192B64945A}"/>
              </a:ext>
            </a:extLst>
          </p:cNvPr>
          <p:cNvSpPr txBox="1">
            <a:spLocks/>
          </p:cNvSpPr>
          <p:nvPr/>
        </p:nvSpPr>
        <p:spPr>
          <a:xfrm>
            <a:off x="2630973" y="1591270"/>
            <a:ext cx="3240000" cy="2583275"/>
          </a:xfrm>
          <a:prstGeom prst="rect">
            <a:avLst/>
          </a:prstGeom>
          <a:gradFill>
            <a:gsLst>
              <a:gs pos="0">
                <a:srgbClr val="EDEFF5"/>
              </a:gs>
              <a:gs pos="82000">
                <a:srgbClr val="EBEDF4">
                  <a:alpha val="0"/>
                </a:srgbClr>
              </a:gs>
            </a:gsLst>
            <a:lin ang="16200000" scaled="1"/>
          </a:gradFill>
          <a:ln w="12700">
            <a:solidFill>
              <a:schemeClr val="bg1">
                <a:lumMod val="75000"/>
              </a:schemeClr>
            </a:solidFill>
          </a:ln>
        </p:spPr>
        <p:txBody>
          <a:bodyPr lIns="180000" tIns="144000" rIns="180000" bIns="144000" anchor="t" anchorCtr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5800" indent="-1080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3188" indent="-10738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18988" indent="-1080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6375" indent="-10738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Reduce your operating cost and environmental footprint with no compromise</a:t>
            </a:r>
          </a:p>
          <a:p>
            <a:endParaRPr lang="en-US" noProof="1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Maximize air recovery (AirEco2) efficiency so reduce air consumption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User friendly and ergonomic system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Intelligent and responsive air recovery system 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Flexible setting without compromising packaging quality</a:t>
            </a:r>
          </a:p>
          <a:p>
            <a:pPr marL="285750" indent="-2857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Opportunities for blowing pressure reduction thanks to optimized blowing process and Process intervention</a:t>
            </a:r>
          </a:p>
        </p:txBody>
      </p:sp>
      <p:grpSp>
        <p:nvGrpSpPr>
          <p:cNvPr id="49" name="Gruppo 41">
            <a:extLst>
              <a:ext uri="{FF2B5EF4-FFF2-40B4-BE49-F238E27FC236}">
                <a16:creationId xmlns:a16="http://schemas.microsoft.com/office/drawing/2014/main" id="{490ED495-63AE-8B1F-4398-41F98B2EF32B}"/>
              </a:ext>
            </a:extLst>
          </p:cNvPr>
          <p:cNvGrpSpPr/>
          <p:nvPr/>
        </p:nvGrpSpPr>
        <p:grpSpPr>
          <a:xfrm>
            <a:off x="0" y="0"/>
            <a:ext cx="2352565" cy="6858000"/>
            <a:chOff x="-3505" y="0"/>
            <a:chExt cx="2352565" cy="5921128"/>
          </a:xfrm>
        </p:grpSpPr>
        <p:pic>
          <p:nvPicPr>
            <p:cNvPr id="50" name="Immagine 50">
              <a:extLst>
                <a:ext uri="{FF2B5EF4-FFF2-40B4-BE49-F238E27FC236}">
                  <a16:creationId xmlns:a16="http://schemas.microsoft.com/office/drawing/2014/main" id="{6BC40772-D13F-E0CB-2F0E-92406446450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screen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colorTemperature colorTemp="6336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-440" y="0"/>
              <a:ext cx="2349500" cy="5921128"/>
            </a:xfrm>
            <a:prstGeom prst="rect">
              <a:avLst/>
            </a:prstGeom>
          </p:spPr>
        </p:pic>
        <p:pic>
          <p:nvPicPr>
            <p:cNvPr id="51" name="Immagine 51">
              <a:extLst>
                <a:ext uri="{FF2B5EF4-FFF2-40B4-BE49-F238E27FC236}">
                  <a16:creationId xmlns:a16="http://schemas.microsoft.com/office/drawing/2014/main" id="{70893A48-FCC4-F809-B411-354DA85970C6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4" cstate="screen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-3505" y="1"/>
              <a:ext cx="2349500" cy="4041615"/>
            </a:xfrm>
            <a:prstGeom prst="rect">
              <a:avLst/>
            </a:prstGeom>
          </p:spPr>
        </p:pic>
      </p:grpSp>
      <p:sp>
        <p:nvSpPr>
          <p:cNvPr id="52" name="Segnaposto testo 38">
            <a:extLst>
              <a:ext uri="{FF2B5EF4-FFF2-40B4-BE49-F238E27FC236}">
                <a16:creationId xmlns:a16="http://schemas.microsoft.com/office/drawing/2014/main" id="{2D983DB6-86B6-2BF3-FCC8-46E7B8EBA5A3}"/>
              </a:ext>
            </a:extLst>
          </p:cNvPr>
          <p:cNvSpPr txBox="1">
            <a:spLocks/>
          </p:cNvSpPr>
          <p:nvPr/>
        </p:nvSpPr>
        <p:spPr>
          <a:xfrm>
            <a:off x="6046831" y="1591270"/>
            <a:ext cx="3240000" cy="2583274"/>
          </a:xfrm>
          <a:prstGeom prst="rect">
            <a:avLst/>
          </a:prstGeom>
          <a:gradFill>
            <a:gsLst>
              <a:gs pos="0">
                <a:srgbClr val="EDEFF5"/>
              </a:gs>
              <a:gs pos="82000">
                <a:srgbClr val="EBEDF4">
                  <a:alpha val="0"/>
                </a:srgbClr>
              </a:gs>
            </a:gsLst>
            <a:lin ang="16200000" scaled="1"/>
          </a:gradFill>
          <a:ln w="12700">
            <a:solidFill>
              <a:schemeClr val="bg1">
                <a:lumMod val="75000"/>
              </a:schemeClr>
            </a:solidFill>
          </a:ln>
        </p:spPr>
        <p:txBody>
          <a:bodyPr lIns="180000" tIns="144000" rIns="180000" bIns="144000" anchor="t" anchorCtr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05800" indent="-1080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13188" indent="-10738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18988" indent="-108000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26375" indent="-107388" algn="l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Advanced software for optimizing blowing curve</a:t>
            </a:r>
          </a:p>
          <a:p>
            <a:endParaRPr lang="en-US" noProof="1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Clr>
                <a:srgbClr val="E74B00"/>
              </a:buClr>
              <a:buFont typeface="Wingdings" panose="05000000000000000000" pitchFamily="2" charset="2"/>
              <a:buChar char="§"/>
            </a:pPr>
            <a:r>
              <a:rPr lang="en-US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Prevents operator unproper timing setting and secure optimized air consumption</a:t>
            </a:r>
          </a:p>
          <a:p>
            <a:pPr>
              <a:buClr>
                <a:srgbClr val="E74B00"/>
              </a:buClr>
              <a:buFont typeface="Wingdings" panose="05000000000000000000" pitchFamily="2" charset="2"/>
              <a:buChar char="§"/>
            </a:pPr>
            <a:r>
              <a:rPr lang="en-US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Optimized blowing time</a:t>
            </a:r>
          </a:p>
          <a:p>
            <a:pPr>
              <a:buClr>
                <a:srgbClr val="E74B00"/>
              </a:buClr>
              <a:buFont typeface="Wingdings" panose="05000000000000000000" pitchFamily="2" charset="2"/>
              <a:buChar char="§"/>
            </a:pPr>
            <a:r>
              <a:rPr lang="en-US" noProof="1">
                <a:solidFill>
                  <a:schemeClr val="tx1">
                    <a:lumMod val="75000"/>
                    <a:lumOff val="25000"/>
                  </a:schemeClr>
                </a:solidFill>
              </a:rPr>
              <a:t>Process intervention to secure bottle quality and optimize air consumption</a:t>
            </a:r>
          </a:p>
        </p:txBody>
      </p:sp>
      <p:sp>
        <p:nvSpPr>
          <p:cNvPr id="61" name="Titel 1">
            <a:extLst>
              <a:ext uri="{FF2B5EF4-FFF2-40B4-BE49-F238E27FC236}">
                <a16:creationId xmlns:a16="http://schemas.microsoft.com/office/drawing/2014/main" id="{3E8F08BB-7384-E4FB-4CF7-BFAD3ED739A3}"/>
              </a:ext>
            </a:extLst>
          </p:cNvPr>
          <p:cNvSpPr txBox="1">
            <a:spLocks/>
          </p:cNvSpPr>
          <p:nvPr/>
        </p:nvSpPr>
        <p:spPr>
          <a:xfrm>
            <a:off x="2624443" y="334805"/>
            <a:ext cx="6793158" cy="46166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defPPr>
              <a:defRPr lang="en-US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3000" b="1">
                <a:solidFill>
                  <a:srgbClr val="E74B00"/>
                </a:solidFill>
                <a:latin typeface="+mj-lt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noProof="1">
                <a:latin typeface="Arial" panose="020B0604020202020204" pitchFamily="34" charset="0"/>
              </a:rPr>
              <a:t>AirEco2+</a:t>
            </a:r>
            <a:endParaRPr lang="en-GB" dirty="0">
              <a:latin typeface="Arial" panose="020B0604020202020204" pitchFamily="34" charset="0"/>
            </a:endParaRPr>
          </a:p>
        </p:txBody>
      </p:sp>
      <p:sp>
        <p:nvSpPr>
          <p:cNvPr id="62" name="Textplatzhalter 3">
            <a:extLst>
              <a:ext uri="{FF2B5EF4-FFF2-40B4-BE49-F238E27FC236}">
                <a16:creationId xmlns:a16="http://schemas.microsoft.com/office/drawing/2014/main" id="{C8150B97-541C-BC17-A789-56F8312ED4DB}"/>
              </a:ext>
            </a:extLst>
          </p:cNvPr>
          <p:cNvSpPr txBox="1">
            <a:spLocks/>
          </p:cNvSpPr>
          <p:nvPr/>
        </p:nvSpPr>
        <p:spPr>
          <a:xfrm>
            <a:off x="2624439" y="864162"/>
            <a:ext cx="9245507" cy="3385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2300" b="1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O&amp;U reference 2088</a:t>
            </a:r>
            <a:endParaRPr lang="en-GB" dirty="0"/>
          </a:p>
        </p:txBody>
      </p:sp>
      <p:sp>
        <p:nvSpPr>
          <p:cNvPr id="63" name="Segnaposto testo 13">
            <a:extLst>
              <a:ext uri="{FF2B5EF4-FFF2-40B4-BE49-F238E27FC236}">
                <a16:creationId xmlns:a16="http://schemas.microsoft.com/office/drawing/2014/main" id="{A80B108C-F084-D870-FFE1-699A4D7E5A9C}"/>
              </a:ext>
            </a:extLst>
          </p:cNvPr>
          <p:cNvSpPr txBox="1">
            <a:spLocks/>
          </p:cNvSpPr>
          <p:nvPr/>
        </p:nvSpPr>
        <p:spPr>
          <a:xfrm>
            <a:off x="210382" y="1581160"/>
            <a:ext cx="1963125" cy="371227"/>
          </a:xfrm>
          <a:prstGeom prst="rect">
            <a:avLst/>
          </a:prstGeom>
        </p:spPr>
        <p:txBody>
          <a:bodyPr wrap="square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Tx/>
              <a:buFontTx/>
              <a:buNone/>
              <a:tabLst/>
              <a:defRPr sz="12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/>
              <a:t>30 </a:t>
            </a:r>
            <a:r>
              <a:rPr lang="it-IT" dirty="0"/>
              <a:t>000 €* installation included</a:t>
            </a:r>
          </a:p>
        </p:txBody>
      </p:sp>
      <p:sp>
        <p:nvSpPr>
          <p:cNvPr id="64" name="TextBox 9">
            <a:extLst>
              <a:ext uri="{FF2B5EF4-FFF2-40B4-BE49-F238E27FC236}">
                <a16:creationId xmlns:a16="http://schemas.microsoft.com/office/drawing/2014/main" id="{DBADC5FC-5F63-742C-4471-FC03D2601782}"/>
              </a:ext>
            </a:extLst>
          </p:cNvPr>
          <p:cNvSpPr txBox="1"/>
          <p:nvPr/>
        </p:nvSpPr>
        <p:spPr>
          <a:xfrm>
            <a:off x="199050" y="1353590"/>
            <a:ext cx="1974457" cy="157981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r>
              <a:rPr lang="en-US" sz="1400" b="1" dirty="0">
                <a:solidFill>
                  <a:schemeClr val="bg1"/>
                </a:solidFill>
                <a:cs typeface="Arial"/>
              </a:rPr>
              <a:t>Budget price:</a:t>
            </a:r>
            <a:endParaRPr lang="en-GB" sz="1400" b="1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65" name="Segnaposto testo 13">
            <a:extLst>
              <a:ext uri="{FF2B5EF4-FFF2-40B4-BE49-F238E27FC236}">
                <a16:creationId xmlns:a16="http://schemas.microsoft.com/office/drawing/2014/main" id="{6F5CBB1E-7EAD-1268-BE31-C74056578596}"/>
              </a:ext>
            </a:extLst>
          </p:cNvPr>
          <p:cNvSpPr txBox="1">
            <a:spLocks/>
          </p:cNvSpPr>
          <p:nvPr/>
        </p:nvSpPr>
        <p:spPr>
          <a:xfrm>
            <a:off x="192747" y="2251019"/>
            <a:ext cx="1963125" cy="380095"/>
          </a:xfrm>
          <a:prstGeom prst="rect">
            <a:avLst/>
          </a:prstGeom>
        </p:spPr>
        <p:txBody>
          <a:bodyPr wrap="square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Tx/>
              <a:buFontTx/>
              <a:buNone/>
              <a:tabLst/>
              <a:defRPr sz="12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000" i="1" dirty="0"/>
              <a:t>According to electricity price and air flow</a:t>
            </a:r>
          </a:p>
        </p:txBody>
      </p:sp>
      <p:sp>
        <p:nvSpPr>
          <p:cNvPr id="66" name="TextBox 9">
            <a:extLst>
              <a:ext uri="{FF2B5EF4-FFF2-40B4-BE49-F238E27FC236}">
                <a16:creationId xmlns:a16="http://schemas.microsoft.com/office/drawing/2014/main" id="{E3D8C216-047A-0E7E-482B-070507816A1B}"/>
              </a:ext>
            </a:extLst>
          </p:cNvPr>
          <p:cNvSpPr txBox="1"/>
          <p:nvPr/>
        </p:nvSpPr>
        <p:spPr>
          <a:xfrm>
            <a:off x="199050" y="2049316"/>
            <a:ext cx="2256065" cy="31922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r>
              <a:rPr lang="en-US" sz="1400" b="1" dirty="0">
                <a:solidFill>
                  <a:schemeClr val="bg1"/>
                </a:solidFill>
                <a:cs typeface="Arial"/>
              </a:rPr>
              <a:t>Payback estimation &lt;2years</a:t>
            </a:r>
          </a:p>
          <a:p>
            <a:endParaRPr lang="en-GB" sz="1400" b="1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67" name="Segnaposto testo 13">
            <a:extLst>
              <a:ext uri="{FF2B5EF4-FFF2-40B4-BE49-F238E27FC236}">
                <a16:creationId xmlns:a16="http://schemas.microsoft.com/office/drawing/2014/main" id="{1707BAA9-DCA5-5E2B-3C1B-986695A9A3BD}"/>
              </a:ext>
            </a:extLst>
          </p:cNvPr>
          <p:cNvSpPr txBox="1">
            <a:spLocks/>
          </p:cNvSpPr>
          <p:nvPr/>
        </p:nvSpPr>
        <p:spPr>
          <a:xfrm>
            <a:off x="199050" y="2904474"/>
            <a:ext cx="1963125" cy="360123"/>
          </a:xfrm>
          <a:prstGeom prst="rect">
            <a:avLst/>
          </a:prstGeom>
        </p:spPr>
        <p:txBody>
          <a:bodyPr wrap="square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Tx/>
              <a:buFontTx/>
              <a:buNone/>
              <a:tabLst/>
              <a:defRPr sz="12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4 Days**</a:t>
            </a:r>
          </a:p>
          <a:p>
            <a:endParaRPr lang="it-IT" dirty="0"/>
          </a:p>
        </p:txBody>
      </p:sp>
      <p:sp>
        <p:nvSpPr>
          <p:cNvPr id="68" name="TextBox 9">
            <a:extLst>
              <a:ext uri="{FF2B5EF4-FFF2-40B4-BE49-F238E27FC236}">
                <a16:creationId xmlns:a16="http://schemas.microsoft.com/office/drawing/2014/main" id="{7DE98027-5F83-A5FC-4337-E3E1E304AA6F}"/>
              </a:ext>
            </a:extLst>
          </p:cNvPr>
          <p:cNvSpPr txBox="1"/>
          <p:nvPr/>
        </p:nvSpPr>
        <p:spPr>
          <a:xfrm>
            <a:off x="199050" y="2745342"/>
            <a:ext cx="1974457" cy="157981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r>
              <a:rPr lang="en-US" sz="1400" b="1" dirty="0">
                <a:solidFill>
                  <a:schemeClr val="bg1"/>
                </a:solidFill>
                <a:cs typeface="Arial"/>
              </a:rPr>
              <a:t>Installation time:</a:t>
            </a:r>
            <a:endParaRPr lang="en-GB" sz="1400" b="1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69" name="Segnaposto testo 13">
            <a:extLst>
              <a:ext uri="{FF2B5EF4-FFF2-40B4-BE49-F238E27FC236}">
                <a16:creationId xmlns:a16="http://schemas.microsoft.com/office/drawing/2014/main" id="{25DACCD5-7A73-7525-1A8B-7E787DA1F44B}"/>
              </a:ext>
            </a:extLst>
          </p:cNvPr>
          <p:cNvSpPr txBox="1">
            <a:spLocks/>
          </p:cNvSpPr>
          <p:nvPr/>
        </p:nvSpPr>
        <p:spPr>
          <a:xfrm>
            <a:off x="199050" y="3565596"/>
            <a:ext cx="1963125" cy="393248"/>
          </a:xfrm>
          <a:prstGeom prst="rect">
            <a:avLst/>
          </a:prstGeom>
        </p:spPr>
        <p:txBody>
          <a:bodyPr wrap="square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Tx/>
              <a:buFontTx/>
              <a:buNone/>
              <a:tabLst/>
              <a:defRPr sz="12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/>
              <a:t>1 Day (1 production shift)</a:t>
            </a:r>
          </a:p>
        </p:txBody>
      </p:sp>
      <p:sp>
        <p:nvSpPr>
          <p:cNvPr id="70" name="TextBox 9">
            <a:extLst>
              <a:ext uri="{FF2B5EF4-FFF2-40B4-BE49-F238E27FC236}">
                <a16:creationId xmlns:a16="http://schemas.microsoft.com/office/drawing/2014/main" id="{93B8876F-D75E-DDD0-807A-A249C3FADAED}"/>
              </a:ext>
            </a:extLst>
          </p:cNvPr>
          <p:cNvSpPr txBox="1"/>
          <p:nvPr/>
        </p:nvSpPr>
        <p:spPr>
          <a:xfrm>
            <a:off x="199050" y="3424057"/>
            <a:ext cx="1974457" cy="157981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r>
              <a:rPr lang="en-US" sz="1400" b="1" dirty="0">
                <a:solidFill>
                  <a:schemeClr val="bg1"/>
                </a:solidFill>
                <a:cs typeface="Arial"/>
              </a:rPr>
              <a:t>Machine downtime: </a:t>
            </a:r>
          </a:p>
        </p:txBody>
      </p:sp>
      <p:sp>
        <p:nvSpPr>
          <p:cNvPr id="71" name="Segnaposto testo 13">
            <a:extLst>
              <a:ext uri="{FF2B5EF4-FFF2-40B4-BE49-F238E27FC236}">
                <a16:creationId xmlns:a16="http://schemas.microsoft.com/office/drawing/2014/main" id="{82B5FA08-1DB6-77C3-5E88-F6CC8673B3A0}"/>
              </a:ext>
            </a:extLst>
          </p:cNvPr>
          <p:cNvSpPr txBox="1">
            <a:spLocks/>
          </p:cNvSpPr>
          <p:nvPr/>
        </p:nvSpPr>
        <p:spPr>
          <a:xfrm>
            <a:off x="208576" y="3875757"/>
            <a:ext cx="2140484" cy="694761"/>
          </a:xfrm>
          <a:prstGeom prst="rect">
            <a:avLst/>
          </a:prstGeom>
        </p:spPr>
        <p:txBody>
          <a:bodyPr wrap="square" lIns="91440" tIns="45720" rIns="91440" bIns="45720" anchor="t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accent4"/>
              </a:buClr>
              <a:buSzTx/>
              <a:buFontTx/>
              <a:buNone/>
              <a:tabLst/>
              <a:defRPr sz="8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*</a:t>
            </a:r>
            <a:r>
              <a:rPr lang="en-GB" dirty="0">
                <a:solidFill>
                  <a:srgbClr val="FFFFFF"/>
                </a:solidFill>
              </a:rPr>
              <a:t> including 2 SKUs. </a:t>
            </a:r>
          </a:p>
          <a:p>
            <a:r>
              <a:rPr lang="en-GB" dirty="0">
                <a:ea typeface="Calibri"/>
                <a:cs typeface="Calibri"/>
              </a:rPr>
              <a:t>** Including 3 days for process on 2 SKUs</a:t>
            </a:r>
          </a:p>
        </p:txBody>
      </p:sp>
      <p:sp>
        <p:nvSpPr>
          <p:cNvPr id="72" name="TextBox 9">
            <a:extLst>
              <a:ext uri="{FF2B5EF4-FFF2-40B4-BE49-F238E27FC236}">
                <a16:creationId xmlns:a16="http://schemas.microsoft.com/office/drawing/2014/main" id="{1FDECD4F-9DF8-6612-491B-34F87349BAA1}"/>
              </a:ext>
            </a:extLst>
          </p:cNvPr>
          <p:cNvSpPr txBox="1"/>
          <p:nvPr/>
        </p:nvSpPr>
        <p:spPr>
          <a:xfrm>
            <a:off x="199050" y="4927275"/>
            <a:ext cx="1974457" cy="17084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r>
              <a:rPr lang="en-US" sz="1100" b="1" dirty="0">
                <a:solidFill>
                  <a:schemeClr val="bg1"/>
                </a:solidFill>
                <a:cs typeface="Arial"/>
              </a:rPr>
              <a:t>Can be combined with:</a:t>
            </a:r>
            <a:endParaRPr lang="en-GB" sz="1100" b="1" dirty="0">
              <a:solidFill>
                <a:schemeClr val="bg1"/>
              </a:solidFill>
              <a:cs typeface="Arial"/>
            </a:endParaRPr>
          </a:p>
        </p:txBody>
      </p:sp>
      <p:sp>
        <p:nvSpPr>
          <p:cNvPr id="73" name="Segnaposto testo 13">
            <a:extLst>
              <a:ext uri="{FF2B5EF4-FFF2-40B4-BE49-F238E27FC236}">
                <a16:creationId xmlns:a16="http://schemas.microsoft.com/office/drawing/2014/main" id="{12EB70C3-9807-83CD-C6D7-8DA816CD10C5}"/>
              </a:ext>
            </a:extLst>
          </p:cNvPr>
          <p:cNvSpPr txBox="1">
            <a:spLocks/>
          </p:cNvSpPr>
          <p:nvPr/>
        </p:nvSpPr>
        <p:spPr>
          <a:xfrm>
            <a:off x="199050" y="6056251"/>
            <a:ext cx="1963125" cy="549169"/>
          </a:xfrm>
          <a:prstGeom prst="rect">
            <a:avLst/>
          </a:prstGeom>
        </p:spPr>
        <p:txBody>
          <a:bodyPr wrap="square"/>
          <a:lstStyle>
            <a:lvl1pPr marL="99450" marR="0" indent="-99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itchFamily="2" charset="2"/>
              <a:buChar char="§"/>
              <a:tabLst/>
              <a:defRPr sz="10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E74B00"/>
              </a:buClr>
            </a:pPr>
            <a:r>
              <a:rPr lang="it-IT" dirty="0"/>
              <a:t>EvoBLOW regular equipped with AirEco2</a:t>
            </a:r>
          </a:p>
        </p:txBody>
      </p:sp>
      <p:sp>
        <p:nvSpPr>
          <p:cNvPr id="74" name="TextBox 9">
            <a:extLst>
              <a:ext uri="{FF2B5EF4-FFF2-40B4-BE49-F238E27FC236}">
                <a16:creationId xmlns:a16="http://schemas.microsoft.com/office/drawing/2014/main" id="{E443DD28-22B4-64F2-4A99-C128192B85BB}"/>
              </a:ext>
            </a:extLst>
          </p:cNvPr>
          <p:cNvSpPr txBox="1"/>
          <p:nvPr/>
        </p:nvSpPr>
        <p:spPr>
          <a:xfrm>
            <a:off x="199050" y="5827863"/>
            <a:ext cx="1974457" cy="170849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r>
              <a:rPr lang="en-US" sz="1100" b="1" dirty="0">
                <a:solidFill>
                  <a:schemeClr val="bg1"/>
                </a:solidFill>
              </a:rPr>
              <a:t>Machine application: </a:t>
            </a:r>
          </a:p>
        </p:txBody>
      </p:sp>
      <p:sp>
        <p:nvSpPr>
          <p:cNvPr id="75" name="Segnaposto testo 13">
            <a:extLst>
              <a:ext uri="{FF2B5EF4-FFF2-40B4-BE49-F238E27FC236}">
                <a16:creationId xmlns:a16="http://schemas.microsoft.com/office/drawing/2014/main" id="{ED133E87-7334-5DAE-45D3-5C83D05C9F54}"/>
              </a:ext>
            </a:extLst>
          </p:cNvPr>
          <p:cNvSpPr txBox="1">
            <a:spLocks/>
          </p:cNvSpPr>
          <p:nvPr/>
        </p:nvSpPr>
        <p:spPr>
          <a:xfrm>
            <a:off x="199050" y="5164466"/>
            <a:ext cx="2150010" cy="549169"/>
          </a:xfrm>
          <a:prstGeom prst="rect">
            <a:avLst/>
          </a:prstGeom>
        </p:spPr>
        <p:txBody>
          <a:bodyPr wrap="square"/>
          <a:lstStyle>
            <a:lvl1pPr marL="99450" marR="0" indent="-99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itchFamily="2" charset="2"/>
              <a:buChar char="§"/>
              <a:tabLst/>
              <a:defRPr sz="10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E74B00"/>
              </a:buClr>
            </a:pPr>
            <a:r>
              <a:rPr lang="it-IT" dirty="0"/>
              <a:t>Eco-Value audit for blower [AU05-2]</a:t>
            </a:r>
          </a:p>
          <a:p>
            <a:pPr>
              <a:buClr>
                <a:srgbClr val="E74B00"/>
              </a:buClr>
            </a:pPr>
            <a:r>
              <a:rPr lang="it-IT" dirty="0"/>
              <a:t>AirEco2 [2015]</a:t>
            </a:r>
          </a:p>
        </p:txBody>
      </p:sp>
      <p:sp>
        <p:nvSpPr>
          <p:cNvPr id="81" name="Rettangolo arrotondato 79">
            <a:extLst>
              <a:ext uri="{FF2B5EF4-FFF2-40B4-BE49-F238E27FC236}">
                <a16:creationId xmlns:a16="http://schemas.microsoft.com/office/drawing/2014/main" id="{7F8FF035-9BA4-F3F0-474B-3B8CA92BC57C}"/>
              </a:ext>
            </a:extLst>
          </p:cNvPr>
          <p:cNvSpPr/>
          <p:nvPr/>
        </p:nvSpPr>
        <p:spPr>
          <a:xfrm>
            <a:off x="9489109" y="377702"/>
            <a:ext cx="2380629" cy="396000"/>
          </a:xfrm>
          <a:prstGeom prst="roundRect">
            <a:avLst>
              <a:gd name="adj" fmla="val 5000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t-IT" sz="2000" dirty="0" err="1">
              <a:ln>
                <a:noFill/>
              </a:ln>
            </a:endParaRPr>
          </a:p>
        </p:txBody>
      </p:sp>
      <p:sp>
        <p:nvSpPr>
          <p:cNvPr id="82" name="Segnaposto testo 71">
            <a:extLst>
              <a:ext uri="{FF2B5EF4-FFF2-40B4-BE49-F238E27FC236}">
                <a16:creationId xmlns:a16="http://schemas.microsoft.com/office/drawing/2014/main" id="{E613E64A-8215-A989-D201-A1DE6E0C731D}"/>
              </a:ext>
            </a:extLst>
          </p:cNvPr>
          <p:cNvSpPr txBox="1">
            <a:spLocks/>
          </p:cNvSpPr>
          <p:nvPr/>
        </p:nvSpPr>
        <p:spPr>
          <a:xfrm>
            <a:off x="9657298" y="377825"/>
            <a:ext cx="2034723" cy="395288"/>
          </a:xfrm>
          <a:prstGeom prst="rect">
            <a:avLst/>
          </a:prstGeom>
        </p:spPr>
        <p:txBody>
          <a:bodyPr anchor="ctr"/>
          <a:lstStyle>
            <a:lvl1pPr marL="22860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it-IT" sz="1800" dirty="0"/>
              <a:t>Sustainability</a:t>
            </a:r>
          </a:p>
        </p:txBody>
      </p:sp>
      <p:sp>
        <p:nvSpPr>
          <p:cNvPr id="83" name="TextBox 9">
            <a:extLst>
              <a:ext uri="{FF2B5EF4-FFF2-40B4-BE49-F238E27FC236}">
                <a16:creationId xmlns:a16="http://schemas.microsoft.com/office/drawing/2014/main" id="{BB6C8BF8-83D3-54C0-D546-7997C19520F1}"/>
              </a:ext>
            </a:extLst>
          </p:cNvPr>
          <p:cNvSpPr txBox="1"/>
          <p:nvPr/>
        </p:nvSpPr>
        <p:spPr>
          <a:xfrm>
            <a:off x="199050" y="1005272"/>
            <a:ext cx="1563513" cy="177772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algn="l"/>
            <a:r>
              <a:rPr lang="en-US" sz="1400" b="1" dirty="0">
                <a:solidFill>
                  <a:schemeClr val="bg1"/>
                </a:solidFill>
                <a:cs typeface="Arial"/>
              </a:rPr>
              <a:t>KEY FIGURES</a:t>
            </a:r>
            <a:endParaRPr lang="en-GB" sz="1400" b="1" dirty="0">
              <a:solidFill>
                <a:schemeClr val="bg1"/>
              </a:solidFill>
              <a:cs typeface="Arial"/>
            </a:endParaRPr>
          </a:p>
        </p:txBody>
      </p:sp>
      <p:pic>
        <p:nvPicPr>
          <p:cNvPr id="84" name="Elemento grafico 64">
            <a:extLst>
              <a:ext uri="{FF2B5EF4-FFF2-40B4-BE49-F238E27FC236}">
                <a16:creationId xmlns:a16="http://schemas.microsoft.com/office/drawing/2014/main" id="{2FEC2C91-A539-9968-6BD5-85395EF9AD4A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99050" y="346381"/>
            <a:ext cx="1334999" cy="360000"/>
          </a:xfrm>
          <a:prstGeom prst="rect">
            <a:avLst/>
          </a:prstGeom>
        </p:spPr>
      </p:pic>
      <p:sp>
        <p:nvSpPr>
          <p:cNvPr id="85" name="Rettangolo 44">
            <a:extLst>
              <a:ext uri="{FF2B5EF4-FFF2-40B4-BE49-F238E27FC236}">
                <a16:creationId xmlns:a16="http://schemas.microsoft.com/office/drawing/2014/main" id="{3CFECDA4-226B-79C8-A599-9758303A00AB}"/>
              </a:ext>
            </a:extLst>
          </p:cNvPr>
          <p:cNvSpPr/>
          <p:nvPr/>
        </p:nvSpPr>
        <p:spPr>
          <a:xfrm>
            <a:off x="-440" y="4645100"/>
            <a:ext cx="2349500" cy="3600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it-IT" sz="2000" dirty="0" err="1"/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44D18846-7024-535E-9C78-E934C0BE36A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96721" y="6492875"/>
            <a:ext cx="990600" cy="365125"/>
          </a:xfrm>
        </p:spPr>
        <p:txBody>
          <a:bodyPr/>
          <a:lstStyle/>
          <a:p>
            <a:r>
              <a:rPr lang="fr-FR" dirty="0">
                <a:solidFill>
                  <a:schemeClr val="tx1"/>
                </a:solidFill>
              </a:rPr>
              <a:t>10/01/2025</a:t>
            </a:r>
          </a:p>
        </p:txBody>
      </p:sp>
      <p:pic>
        <p:nvPicPr>
          <p:cNvPr id="6" name="Image 5" descr="Une image contenant texte, bouteille, Bouteille en plastique, boisson gazeuse&#10;&#10;Description générée automatiquement">
            <a:extLst>
              <a:ext uri="{FF2B5EF4-FFF2-40B4-BE49-F238E27FC236}">
                <a16:creationId xmlns:a16="http://schemas.microsoft.com/office/drawing/2014/main" id="{35968881-B3BC-D0C0-4B39-DADD1159E89C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68308" y="4321336"/>
            <a:ext cx="4001679" cy="2250944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47" name="Rettangolo 65">
            <a:extLst>
              <a:ext uri="{FF2B5EF4-FFF2-40B4-BE49-F238E27FC236}">
                <a16:creationId xmlns:a16="http://schemas.microsoft.com/office/drawing/2014/main" id="{12810C6C-0112-8A49-891F-CF41C6042719}"/>
              </a:ext>
            </a:extLst>
          </p:cNvPr>
          <p:cNvSpPr/>
          <p:nvPr userDrawn="1"/>
        </p:nvSpPr>
        <p:spPr>
          <a:xfrm>
            <a:off x="2630973" y="1287798"/>
            <a:ext cx="3240815" cy="302540"/>
          </a:xfrm>
          <a:prstGeom prst="rect">
            <a:avLst/>
          </a:prstGeom>
          <a:solidFill>
            <a:srgbClr val="575E62"/>
          </a:solidFill>
          <a:ln>
            <a:solidFill>
              <a:srgbClr val="575E6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BENEFITS</a:t>
            </a:r>
            <a:endParaRPr lang="it-IT" sz="2000" dirty="0" err="1"/>
          </a:p>
        </p:txBody>
      </p:sp>
      <p:sp>
        <p:nvSpPr>
          <p:cNvPr id="54" name="Rettangolo 56">
            <a:extLst>
              <a:ext uri="{FF2B5EF4-FFF2-40B4-BE49-F238E27FC236}">
                <a16:creationId xmlns:a16="http://schemas.microsoft.com/office/drawing/2014/main" id="{D88D3AC9-2E60-C411-DBE1-E42194A6EE2F}"/>
              </a:ext>
            </a:extLst>
          </p:cNvPr>
          <p:cNvSpPr/>
          <p:nvPr userDrawn="1"/>
        </p:nvSpPr>
        <p:spPr>
          <a:xfrm>
            <a:off x="6046831" y="1287798"/>
            <a:ext cx="3240815" cy="302540"/>
          </a:xfrm>
          <a:prstGeom prst="rect">
            <a:avLst/>
          </a:prstGeom>
          <a:solidFill>
            <a:srgbClr val="575E62"/>
          </a:solidFill>
          <a:ln>
            <a:solidFill>
              <a:srgbClr val="575E62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0" lang="it-IT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DESCRIPTION</a:t>
            </a:r>
            <a:endParaRPr lang="it-IT" sz="2000" dirty="0" err="1"/>
          </a:p>
        </p:txBody>
      </p:sp>
      <p:pic>
        <p:nvPicPr>
          <p:cNvPr id="10" name="Image 9" descr="Une image contenant texte, logiciel, Logiciel multimédia, Icône d’ordinateur&#10;&#10;Description générée automatiquement">
            <a:extLst>
              <a:ext uri="{FF2B5EF4-FFF2-40B4-BE49-F238E27FC236}">
                <a16:creationId xmlns:a16="http://schemas.microsoft.com/office/drawing/2014/main" id="{10CE66E8-6B71-41DE-969E-278160383218}"/>
              </a:ext>
            </a:extLst>
          </p:cNvPr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7298" y="1287798"/>
            <a:ext cx="2196000" cy="1107768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26E60E8D-9C05-1241-7C86-869FD8E39416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57297" y="2676090"/>
            <a:ext cx="2194651" cy="1432420"/>
          </a:xfrm>
          <a:prstGeom prst="rect">
            <a:avLst/>
          </a:prstGeom>
          <a:ln>
            <a:solidFill>
              <a:srgbClr val="575E62"/>
            </a:solidFill>
          </a:ln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523BA8C0-55C5-38AB-4D01-1F475E9D4C58}"/>
              </a:ext>
            </a:extLst>
          </p:cNvPr>
          <p:cNvSpPr txBox="1"/>
          <p:nvPr/>
        </p:nvSpPr>
        <p:spPr>
          <a:xfrm>
            <a:off x="10120447" y="2583757"/>
            <a:ext cx="1268351" cy="184666"/>
          </a:xfrm>
          <a:prstGeom prst="rect">
            <a:avLst/>
          </a:prstGeom>
          <a:solidFill>
            <a:schemeClr val="bg1"/>
          </a:solidFill>
          <a:ln>
            <a:solidFill>
              <a:srgbClr val="575E62"/>
            </a:solidFill>
          </a:ln>
        </p:spPr>
        <p:txBody>
          <a:bodyPr wrap="none" lIns="36000" tIns="0" rIns="36000" bIns="0" rtlCol="0">
            <a:spAutoFit/>
          </a:bodyPr>
          <a:lstStyle/>
          <a:p>
            <a:r>
              <a:rPr lang="en-GB" sz="1200" b="1" dirty="0">
                <a:solidFill>
                  <a:srgbClr val="E74B00"/>
                </a:solidFill>
              </a:rPr>
              <a:t>Optimised settings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A3580EF-996A-2A72-7EE0-73079619DDAC}"/>
              </a:ext>
            </a:extLst>
          </p:cNvPr>
          <p:cNvSpPr/>
          <p:nvPr/>
        </p:nvSpPr>
        <p:spPr>
          <a:xfrm>
            <a:off x="7486831" y="5804552"/>
            <a:ext cx="3780000" cy="984885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lIns="0" tIns="0" rIns="0" bIns="0" rtlCol="0" anchor="t" anchorCtr="0">
            <a:spAutoFit/>
          </a:bodyPr>
          <a:lstStyle/>
          <a:p>
            <a:pPr marL="228600" indent="-228600">
              <a:buAutoNum type="arabicParenBoth"/>
            </a:pPr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Savings linked to recipe settings optimisation and process adjustment</a:t>
            </a:r>
          </a:p>
          <a:p>
            <a:pPr marL="228600" indent="-228600">
              <a:buAutoNum type="arabicParenBoth"/>
            </a:pPr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4500 h production time – SBO 14 Matrix running at 33 600 B/h - GHG conversion factor = 0,278 kgCO</a:t>
            </a:r>
            <a:r>
              <a:rPr lang="en-GB" sz="800" baseline="-2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/kWh - EUROPE28 // TERNA 2019</a:t>
            </a:r>
          </a:p>
          <a:p>
            <a:pPr marL="228600" indent="-228600">
              <a:buAutoNum type="arabicParenBoth"/>
            </a:pPr>
            <a:r>
              <a:rPr lang="en-GB" sz="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4500 h production time – SBO 14 Matrix running at 33 600 B/h - </a:t>
            </a:r>
            <a:r>
              <a:rPr lang="en-US" sz="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Electricity price = 0,2 €/kWh Average EUROPE // https://www.globalpetrolprices.com/electricity_prices/ // March 2024</a:t>
            </a:r>
          </a:p>
          <a:p>
            <a:pPr marL="228600" indent="-228600">
              <a:buAutoNum type="arabicParenBoth"/>
            </a:pPr>
            <a:endParaRPr lang="en-GB" sz="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228600" indent="-228600">
              <a:buAutoNum type="arabicParenBoth"/>
            </a:pPr>
            <a:endParaRPr lang="en-GB" sz="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8F1C4D22-B0FC-DD1B-7A8A-08744F0F5F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494278"/>
              </p:ext>
            </p:extLst>
          </p:nvPr>
        </p:nvGraphicFramePr>
        <p:xfrm>
          <a:off x="7486831" y="4676857"/>
          <a:ext cx="3780000" cy="1112520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2422562">
                  <a:extLst>
                    <a:ext uri="{9D8B030D-6E8A-4147-A177-3AD203B41FA5}">
                      <a16:colId xmlns:a16="http://schemas.microsoft.com/office/drawing/2014/main" val="236778712"/>
                    </a:ext>
                  </a:extLst>
                </a:gridCol>
                <a:gridCol w="1357438">
                  <a:extLst>
                    <a:ext uri="{9D8B030D-6E8A-4147-A177-3AD203B41FA5}">
                      <a16:colId xmlns:a16="http://schemas.microsoft.com/office/drawing/2014/main" val="17712768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1600" noProof="0" dirty="0"/>
                        <a:t>Air savings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kern="1200" noProof="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-22% </a:t>
                      </a:r>
                      <a:r>
                        <a:rPr lang="en-GB" sz="1600" b="0" kern="1200" baseline="30000" noProof="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(1)</a:t>
                      </a:r>
                    </a:p>
                  </a:txBody>
                  <a:tcPr marL="45720" marR="45720">
                    <a:lnL w="12700" cmpd="sng"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10326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noProof="0" dirty="0"/>
                        <a:t>GHG emission reduction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noProof="0" dirty="0">
                          <a:solidFill>
                            <a:srgbClr val="00B050"/>
                          </a:solidFill>
                        </a:rPr>
                        <a:t>-22 t CO</a:t>
                      </a:r>
                      <a:r>
                        <a:rPr lang="en-GB" sz="1600" b="1" baseline="-25000" noProof="0" dirty="0">
                          <a:solidFill>
                            <a:srgbClr val="00B050"/>
                          </a:solidFill>
                        </a:rPr>
                        <a:t>2</a:t>
                      </a:r>
                      <a:r>
                        <a:rPr lang="en-GB" sz="1600" b="1" noProof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GB" sz="1600" b="1" noProof="0" dirty="0" err="1">
                          <a:solidFill>
                            <a:srgbClr val="00B050"/>
                          </a:solidFill>
                        </a:rPr>
                        <a:t>eq</a:t>
                      </a:r>
                      <a:r>
                        <a:rPr lang="en-GB" sz="1600" b="1" noProof="0" dirty="0">
                          <a:solidFill>
                            <a:srgbClr val="00B050"/>
                          </a:solidFill>
                        </a:rPr>
                        <a:t> </a:t>
                      </a:r>
                      <a:r>
                        <a:rPr lang="en-GB" sz="1600" b="0" baseline="30000" noProof="0" dirty="0">
                          <a:solidFill>
                            <a:srgbClr val="00B050"/>
                          </a:solidFill>
                        </a:rPr>
                        <a:t>(2)</a:t>
                      </a:r>
                      <a:endParaRPr lang="en-GB" sz="1000" b="0" baseline="30000" noProof="0" dirty="0">
                        <a:solidFill>
                          <a:srgbClr val="00B050"/>
                        </a:solidFill>
                      </a:endParaRPr>
                    </a:p>
                  </a:txBody>
                  <a:tcPr marL="45720" marR="45720">
                    <a:lnL w="12700" cmpd="sng"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60826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noProof="0" dirty="0"/>
                        <a:t>Payback</a:t>
                      </a:r>
                    </a:p>
                  </a:txBody>
                  <a:tcPr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kern="1200" noProof="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1,6 year</a:t>
                      </a:r>
                      <a:r>
                        <a:rPr lang="en-GB" sz="1600" b="0" kern="1200" baseline="30000" noProof="0" dirty="0">
                          <a:solidFill>
                            <a:srgbClr val="00B050"/>
                          </a:solidFill>
                          <a:latin typeface="+mn-lt"/>
                          <a:ea typeface="+mn-ea"/>
                          <a:cs typeface="+mn-cs"/>
                        </a:rPr>
                        <a:t> (3)</a:t>
                      </a:r>
                    </a:p>
                  </a:txBody>
                  <a:tcPr marL="45720" marR="45720">
                    <a:lnL w="12700" cmpd="sng">
                      <a:noFill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3782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379100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87c254b-2107-4f11-bbf4-c30bafcb0414" xsi:nil="true"/>
    <lcf76f155ced4ddcb4097134ff3c332f xmlns="7d5dec9a-9e8b-443d-b3d9-4436fe769d7c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9E68AB9D4A8064AA436EDC9C00D82B4" ma:contentTypeVersion="16" ma:contentTypeDescription="Create a new document." ma:contentTypeScope="" ma:versionID="1b4a0d9bf0532241072c620303052de3">
  <xsd:schema xmlns:xsd="http://www.w3.org/2001/XMLSchema" xmlns:xs="http://www.w3.org/2001/XMLSchema" xmlns:p="http://schemas.microsoft.com/office/2006/metadata/properties" xmlns:ns2="7d5dec9a-9e8b-443d-b3d9-4436fe769d7c" xmlns:ns3="287c254b-2107-4f11-bbf4-c30bafcb0414" targetNamespace="http://schemas.microsoft.com/office/2006/metadata/properties" ma:root="true" ma:fieldsID="de1ddccee5f77384a3e090e26f3f60a6" ns2:_="" ns3:_="">
    <xsd:import namespace="7d5dec9a-9e8b-443d-b3d9-4436fe769d7c"/>
    <xsd:import namespace="287c254b-2107-4f11-bbf4-c30bafcb04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5dec9a-9e8b-443d-b3d9-4436fe769d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852679c2-c04b-4011-ba15-776f13b0ba2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7c254b-2107-4f11-bbf4-c30bafcb041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fe2d8bf8-3f35-4aba-9ea5-a5010605ad82}" ma:internalName="TaxCatchAll" ma:showField="CatchAllData" ma:web="287c254b-2107-4f11-bbf4-c30bafcb04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E77BB22-879A-4BF4-A7FE-A835423B6F09}">
  <ds:schemaRefs>
    <ds:schemaRef ds:uri="http://www.w3.org/XML/1998/namespace"/>
    <ds:schemaRef ds:uri="http://purl.org/dc/terms/"/>
    <ds:schemaRef ds:uri="http://schemas.microsoft.com/office/infopath/2007/PartnerControls"/>
    <ds:schemaRef ds:uri="http://purl.org/dc/elements/1.1/"/>
    <ds:schemaRef ds:uri="7d5dec9a-9e8b-443d-b3d9-4436fe769d7c"/>
    <ds:schemaRef ds:uri="http://schemas.microsoft.com/office/2006/documentManagement/types"/>
    <ds:schemaRef ds:uri="http://schemas.openxmlformats.org/package/2006/metadata/core-properties"/>
    <ds:schemaRef ds:uri="287c254b-2107-4f11-bbf4-c30bafcb0414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436F146-E6D6-4204-941B-7476C57693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ABBC1A-45FD-4692-BE64-50988BEAF9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5dec9a-9e8b-443d-b3d9-4436fe769d7c"/>
    <ds:schemaRef ds:uri="287c254b-2107-4f11-bbf4-c30bafcb04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7567</TotalTime>
  <Words>276</Words>
  <Application>Microsoft Office PowerPoint</Application>
  <PresentationFormat>Grand écran</PresentationFormat>
  <Paragraphs>45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Thème Office</vt:lpstr>
      <vt:lpstr>Présentation PowerPoint</vt:lpstr>
    </vt:vector>
  </TitlesOfParts>
  <Company>Sidel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Boufagher, Mehdy</dc:creator>
  <cp:lastModifiedBy>Druon, Mathieu</cp:lastModifiedBy>
  <cp:revision>42</cp:revision>
  <dcterms:created xsi:type="dcterms:W3CDTF">2024-04-17T11:49:06Z</dcterms:created>
  <dcterms:modified xsi:type="dcterms:W3CDTF">2025-05-19T07:27:20Z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94480757-a570-4f64-84e7-c5b3ffe9d573_Enabled">
    <vt:lpwstr>true</vt:lpwstr>
  </property>
  <property fmtid="{D5CDD505-2E9C-101B-9397-08002B2CF9AE}" pid="3" name="MSIP_Label_94480757-a570-4f64-84e7-c5b3ffe9d573_SetDate">
    <vt:lpwstr>2024-04-17T11:53:45Z</vt:lpwstr>
  </property>
  <property fmtid="{D5CDD505-2E9C-101B-9397-08002B2CF9AE}" pid="4" name="MSIP_Label_94480757-a570-4f64-84e7-c5b3ffe9d573_Method">
    <vt:lpwstr>Privileged</vt:lpwstr>
  </property>
  <property fmtid="{D5CDD505-2E9C-101B-9397-08002B2CF9AE}" pid="5" name="MSIP_Label_94480757-a570-4f64-84e7-c5b3ffe9d573_Name">
    <vt:lpwstr>General</vt:lpwstr>
  </property>
  <property fmtid="{D5CDD505-2E9C-101B-9397-08002B2CF9AE}" pid="6" name="MSIP_Label_94480757-a570-4f64-84e7-c5b3ffe9d573_SiteId">
    <vt:lpwstr>2390cbd1-e663-4321-bc93-ba298637ce52</vt:lpwstr>
  </property>
  <property fmtid="{D5CDD505-2E9C-101B-9397-08002B2CF9AE}" pid="7" name="MSIP_Label_94480757-a570-4f64-84e7-c5b3ffe9d573_ActionId">
    <vt:lpwstr>740809e4-76b0-45a9-8303-20d05f5ad30a</vt:lpwstr>
  </property>
  <property fmtid="{D5CDD505-2E9C-101B-9397-08002B2CF9AE}" pid="8" name="MSIP_Label_94480757-a570-4f64-84e7-c5b3ffe9d573_ContentBits">
    <vt:lpwstr>2</vt:lpwstr>
  </property>
  <property fmtid="{D5CDD505-2E9C-101B-9397-08002B2CF9AE}" pid="9" name="ClassificationContentMarkingFooterLocations">
    <vt:lpwstr>Thème Office:8</vt:lpwstr>
  </property>
  <property fmtid="{D5CDD505-2E9C-101B-9397-08002B2CF9AE}" pid="10" name="ClassificationContentMarkingFooterText">
    <vt:lpwstr>General</vt:lpwstr>
  </property>
  <property fmtid="{D5CDD505-2E9C-101B-9397-08002B2CF9AE}" pid="11" name="ContentTypeId">
    <vt:lpwstr>0x010100A9E68AB9D4A8064AA436EDC9C00D82B4</vt:lpwstr>
  </property>
  <property fmtid="{D5CDD505-2E9C-101B-9397-08002B2CF9AE}" pid="12" name="MediaServiceImageTags">
    <vt:lpwstr/>
  </property>
</Properties>
</file>