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0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1BA92761-18FE-4A08-87DC-BFD63F19DC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213" y="6624638"/>
            <a:ext cx="66357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altLang="fr-FR" sz="900">
                <a:solidFill>
                  <a:srgbClr val="7F7F7F"/>
                </a:solidFill>
              </a:rPr>
              <a:t>General</a:t>
            </a: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88">
            <a:extLst>
              <a:ext uri="{FF2B5EF4-FFF2-40B4-BE49-F238E27FC236}">
                <a16:creationId xmlns:a16="http://schemas.microsoft.com/office/drawing/2014/main" id="{8FFC05DC-AA8F-404E-BDA1-F6A3BB2782E2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4" name="Rechteck 3">
              <a:extLst>
                <a:ext uri="{FF2B5EF4-FFF2-40B4-BE49-F238E27FC236}">
                  <a16:creationId xmlns:a16="http://schemas.microsoft.com/office/drawing/2014/main" id="{C93B7637-743B-40B2-A0A5-9406327EB6EF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5" name="Rechteck 4">
              <a:extLst>
                <a:ext uri="{FF2B5EF4-FFF2-40B4-BE49-F238E27FC236}">
                  <a16:creationId xmlns:a16="http://schemas.microsoft.com/office/drawing/2014/main" id="{B05F6E4C-B9DE-4268-9C25-F591BB405F4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Rechteck 11">
              <a:extLst>
                <a:ext uri="{FF2B5EF4-FFF2-40B4-BE49-F238E27FC236}">
                  <a16:creationId xmlns:a16="http://schemas.microsoft.com/office/drawing/2014/main" id="{44BA998B-39CF-48BE-B352-A984259E7D72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7" name="Rechteck 12">
              <a:extLst>
                <a:ext uri="{FF2B5EF4-FFF2-40B4-BE49-F238E27FC236}">
                  <a16:creationId xmlns:a16="http://schemas.microsoft.com/office/drawing/2014/main" id="{107632F2-492C-42DC-A120-83FEE7B4DB72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endParaRP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BABFB389-4629-43BC-8E0C-7F74DF369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Anticipate spare parts shortage</a:t>
            </a:r>
            <a:endParaRPr lang="en-US" altLang="fr-FR" dirty="0">
              <a:solidFill>
                <a:srgbClr val="E64B00"/>
              </a:solidFill>
            </a:endParaRPr>
          </a:p>
        </p:txBody>
      </p:sp>
      <p:sp>
        <p:nvSpPr>
          <p:cNvPr id="14340" name="Content Placeholder 3">
            <a:extLst>
              <a:ext uri="{FF2B5EF4-FFF2-40B4-BE49-F238E27FC236}">
                <a16:creationId xmlns:a16="http://schemas.microsoft.com/office/drawing/2014/main" id="{184BD63A-1F30-465C-9D3F-C7BDAC89F53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7700" y="1487488"/>
            <a:ext cx="7993063" cy="212725"/>
          </a:xfrm>
        </p:spPr>
        <p:txBody>
          <a:bodyPr/>
          <a:lstStyle/>
          <a:p>
            <a:pPr eaLnBrk="1" hangingPunct="1"/>
            <a:r>
              <a:rPr lang="en-US" altLang="en-US" sz="1800" dirty="0"/>
              <a:t>New CPU on preform sorter</a:t>
            </a:r>
            <a:endParaRPr lang="en-US" altLang="fr-FR" dirty="0"/>
          </a:p>
        </p:txBody>
      </p:sp>
      <p:sp>
        <p:nvSpPr>
          <p:cNvPr id="14341" name="Text Placeholder 2">
            <a:extLst>
              <a:ext uri="{FF2B5EF4-FFF2-40B4-BE49-F238E27FC236}">
                <a16:creationId xmlns:a16="http://schemas.microsoft.com/office/drawing/2014/main" id="{185D154F-08A3-4A0D-8CE7-3E8B2CD8B6F8}"/>
              </a:ext>
            </a:extLst>
          </p:cNvPr>
          <p:cNvSpPr txBox="1">
            <a:spLocks/>
          </p:cNvSpPr>
          <p:nvPr/>
        </p:nvSpPr>
        <p:spPr bwMode="auto">
          <a:xfrm>
            <a:off x="647700" y="5907088"/>
            <a:ext cx="7978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Obsolescence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Tx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it-IT" sz="800" kern="0" dirty="0">
                <a:solidFill>
                  <a:srgbClr val="000000"/>
                </a:solidFill>
              </a:rPr>
              <a:t>Series2 blowers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OCB001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AFE414-1D2A-4C00-BF87-EBB8FA72DF27}"/>
              </a:ext>
            </a:extLst>
          </p:cNvPr>
          <p:cNvSpPr/>
          <p:nvPr/>
        </p:nvSpPr>
        <p:spPr>
          <a:xfrm>
            <a:off x="647700" y="2189163"/>
            <a:ext cx="3871913" cy="15819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/>
              <a:t>Safer solution with newer component available from Sidel.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b="1" dirty="0">
                <a:solidFill>
                  <a:srgbClr val="E64B00"/>
                </a:solidFill>
              </a:rPr>
              <a:t>Can prevent long downtimes in case of failure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imminent Spare Parts unavailability.</a:t>
            </a:r>
          </a:p>
          <a:p>
            <a:pPr marL="479810" lvl="1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Risk of long production stoppages</a:t>
            </a:r>
          </a:p>
          <a:p>
            <a:pPr marL="136919" indent="-13691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it-IT" sz="1100" dirty="0"/>
              <a:t>The program (SW) is now installed on a removable memory card</a:t>
            </a:r>
          </a:p>
        </p:txBody>
      </p:sp>
      <p:sp>
        <p:nvSpPr>
          <p:cNvPr id="14347" name="Rectangle 20">
            <a:extLst>
              <a:ext uri="{FF2B5EF4-FFF2-40B4-BE49-F238E27FC236}">
                <a16:creationId xmlns:a16="http://schemas.microsoft.com/office/drawing/2014/main" id="{1B06CEC7-DBD3-40D6-AC3F-E49C9EAA7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550" y="2171700"/>
            <a:ext cx="3871913" cy="150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9763" indent="-1825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36919" lvl="1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kit components: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CPU 312C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Removable 64K EEPROM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program (SW)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r>
              <a:rPr lang="en-US" altLang="x-none" sz="1100" dirty="0">
                <a:solidFill>
                  <a:srgbClr val="000000"/>
                </a:solidFill>
              </a:rPr>
              <a:t>New input PLC card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endParaRPr lang="en-US" altLang="x-none" sz="1100" dirty="0">
              <a:solidFill>
                <a:srgbClr val="000000"/>
              </a:solidFill>
            </a:endParaRPr>
          </a:p>
          <a:p>
            <a:pPr marL="182563" marR="0" lvl="0" indent="-182563" algn="l" defTabSz="914400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F269EE-C469-45A9-98BC-1F97A8746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4397" y="4262055"/>
            <a:ext cx="1242754" cy="14255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82725F-2F25-41E6-B034-7240A22BA9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927" y="3869417"/>
            <a:ext cx="1242755" cy="12440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A50B75-7D72-46B9-8940-7C2485171670}"/>
              </a:ext>
            </a:extLst>
          </p:cNvPr>
          <p:cNvSpPr txBox="1"/>
          <p:nvPr/>
        </p:nvSpPr>
        <p:spPr>
          <a:xfrm>
            <a:off x="2425808" y="399064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BEFORE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642B70-E12B-4D58-90B9-092D873BAD6B}"/>
              </a:ext>
            </a:extLst>
          </p:cNvPr>
          <p:cNvSpPr txBox="1"/>
          <p:nvPr/>
        </p:nvSpPr>
        <p:spPr>
          <a:xfrm>
            <a:off x="5423841" y="520876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AFTER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14F13B-C487-4C98-8993-1B41DB64F5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414" y="4223309"/>
            <a:ext cx="1983317" cy="1487488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51046B5-1467-4CF9-B997-54536519F708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6102682" y="4423954"/>
            <a:ext cx="1398256" cy="2814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2C23E1F1-AEE7-4AA1-88E0-D7A1D77762A0}"/>
              </a:ext>
            </a:extLst>
          </p:cNvPr>
          <p:cNvSpPr/>
          <p:nvPr/>
        </p:nvSpPr>
        <p:spPr>
          <a:xfrm>
            <a:off x="7500938" y="4539324"/>
            <a:ext cx="904875" cy="3320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1419</TotalTime>
  <Words>86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264</cp:revision>
  <dcterms:created xsi:type="dcterms:W3CDTF">2019-02-20T10:39:16Z</dcterms:created>
  <dcterms:modified xsi:type="dcterms:W3CDTF">2021-02-18T13:04:42Z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