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7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E64B00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59598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20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GB" sz="900" dirty="0">
                <a:solidFill>
                  <a:srgbClr val="FFFFFF"/>
                </a:solidFill>
                <a:latin typeface="Arial"/>
              </a:rPr>
              <a:t>                                                             The </a:t>
            </a:r>
            <a:r>
              <a:rPr lang="en-GB" sz="900" dirty="0" err="1">
                <a:solidFill>
                  <a:srgbClr val="FFFFFF"/>
                </a:solidFill>
                <a:latin typeface="Arial"/>
              </a:rPr>
              <a:t>Sidel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 Group is formed by the union of two strong brands, 		 </a:t>
            </a:r>
            <a:r>
              <a:rPr lang="en-GB" sz="900" dirty="0" err="1">
                <a:solidFill>
                  <a:srgbClr val="FFFFFF"/>
                </a:solidFill>
                <a:latin typeface="Arial"/>
              </a:rPr>
              <a:t>Sidel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en-GB" sz="900" dirty="0" err="1">
                <a:solidFill>
                  <a:srgbClr val="FFFFFF"/>
                </a:solidFill>
                <a:latin typeface="Arial"/>
              </a:rPr>
              <a:t>Gebo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900" dirty="0" err="1">
                <a:solidFill>
                  <a:srgbClr val="FFFFFF"/>
                </a:solidFill>
                <a:latin typeface="Arial"/>
              </a:rPr>
              <a:t>Cermex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GB" sz="900" dirty="0">
                <a:solidFill>
                  <a:srgbClr val="FFFFFF"/>
                </a:solidFill>
                <a:latin typeface="Arial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dirty="0">
                <a:solidFill>
                  <a:srgbClr val="FFFFFF"/>
                </a:solidFill>
                <a:latin typeface="Arial"/>
              </a:rPr>
              <a:t>performance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 of their lines, products	          and businesses. </a:t>
            </a:r>
          </a:p>
          <a:p>
            <a:pPr algn="just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GB" sz="900" dirty="0">
                <a:solidFill>
                  <a:srgbClr val="FFFFFF"/>
                </a:solidFill>
                <a:latin typeface="Arial"/>
              </a:rPr>
              <a:t>	       Delivering this level of performance requires that we continuously </a:t>
            </a:r>
            <a:r>
              <a:rPr lang="en-GB" sz="900" b="1" dirty="0">
                <a:solidFill>
                  <a:srgbClr val="FFFFFF"/>
                </a:solidFill>
                <a:latin typeface="Arial"/>
              </a:rPr>
              <a:t>understand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dirty="0">
                <a:solidFill>
                  <a:srgbClr val="FFFFFF"/>
                </a:solidFill>
                <a:latin typeface="Arial"/>
              </a:rPr>
            </a:br>
            <a:r>
              <a:rPr lang="en-GB" sz="900" dirty="0">
                <a:solidFill>
                  <a:srgbClr val="FFFFFF"/>
                </a:solidFill>
                <a:latin typeface="Arial"/>
              </a:rPr>
              <a:t>                           value chains. We complement this by applying our strong technical knowledge and</a:t>
            </a:r>
            <a:br>
              <a:rPr lang="en-GB" sz="900" dirty="0">
                <a:solidFill>
                  <a:srgbClr val="FFFFFF"/>
                </a:solidFill>
                <a:latin typeface="Arial"/>
              </a:rPr>
            </a:br>
            <a:r>
              <a:rPr lang="en-GB" sz="900" dirty="0">
                <a:solidFill>
                  <a:srgbClr val="FFFFFF"/>
                </a:solidFill>
                <a:latin typeface="Arial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"/>
              </a:rPr>
              <a:t>                </a:t>
            </a:r>
            <a:r>
              <a:rPr lang="en-GB" sz="900" dirty="0">
                <a:solidFill>
                  <a:srgbClr val="FFFFFF"/>
                </a:solidFill>
                <a:latin typeface="Arial"/>
              </a:rPr>
              <a:t>We call it </a:t>
            </a:r>
            <a:r>
              <a:rPr lang="en-GB" sz="1000" b="1" dirty="0">
                <a:solidFill>
                  <a:srgbClr val="FFFFFF"/>
                </a:solidFill>
                <a:latin typeface="Arial"/>
              </a:rPr>
              <a:t>Performance through Understanding.</a:t>
            </a:r>
            <a:endParaRPr lang="en-GB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E64B00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370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732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73280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70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10" imgW="399" imgH="399" progId="TCLayout.ActiveDocument.1">
                  <p:embed/>
                </p:oleObj>
              </mc:Choice>
              <mc:Fallback>
                <p:oleObj name="think-cell Folie" r:id="rId10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 October 2021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546008,&quot;Placement&quot;:&quot;Footer&quot;,&quot;Top&quot;:524.1047,&quot;Left&quot;:338.909119,&quot;SlideWidth&quot;:720,&quot;SlideHeight&quot;:540}">
            <a:extLst>
              <a:ext uri="{FF2B5EF4-FFF2-40B4-BE49-F238E27FC236}">
                <a16:creationId xmlns:a16="http://schemas.microsoft.com/office/drawing/2014/main" id="{47F7BF96-B587-48AE-87F5-514DCE9E298E}"/>
              </a:ext>
            </a:extLst>
          </p:cNvPr>
          <p:cNvSpPr txBox="1"/>
          <p:nvPr userDrawn="1"/>
        </p:nvSpPr>
        <p:spPr>
          <a:xfrm>
            <a:off x="4304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it-IT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74539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265007"/>
            <a:ext cx="7991475" cy="4534901"/>
            <a:chOff x="650875" y="1906524"/>
            <a:chExt cx="7991475" cy="4042232"/>
          </a:xfrm>
        </p:grpSpPr>
        <p:sp>
          <p:nvSpPr>
            <p:cNvPr id="24" name="Rechteck 12"/>
            <p:cNvSpPr>
              <a:spLocks noChangeAspect="1"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Rechteck 3"/>
            <p:cNvSpPr/>
            <p:nvPr/>
          </p:nvSpPr>
          <p:spPr>
            <a:xfrm>
              <a:off x="650875" y="1906525"/>
              <a:ext cx="3889375" cy="37628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9458" name="Objek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8188390" cy="461665"/>
          </a:xfrm>
        </p:spPr>
        <p:txBody>
          <a:bodyPr/>
          <a:lstStyle/>
          <a:p>
            <a:r>
              <a:rPr lang="en-US" dirty="0"/>
              <a:t>Anticipate spare parts shortage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0560" y="955332"/>
            <a:ext cx="7997825" cy="300601"/>
          </a:xfrm>
        </p:spPr>
        <p:txBody>
          <a:bodyPr/>
          <a:lstStyle/>
          <a:p>
            <a:r>
              <a:rPr lang="en-GB" dirty="0"/>
              <a:t>New </a:t>
            </a:r>
            <a:r>
              <a:rPr lang="fr-FR" dirty="0"/>
              <a:t>stretching </a:t>
            </a:r>
            <a:r>
              <a:rPr lang="fr-FR" dirty="0" err="1"/>
              <a:t>motor</a:t>
            </a:r>
            <a:r>
              <a:rPr lang="fr-FR" dirty="0"/>
              <a:t> for SBO 1LAB </a:t>
            </a:r>
            <a:r>
              <a:rPr lang="fr-FR" dirty="0" err="1"/>
              <a:t>serie</a:t>
            </a:r>
            <a:r>
              <a:rPr lang="fr-FR" dirty="0"/>
              <a:t> 1</a:t>
            </a:r>
            <a:endParaRPr lang="fr-FR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70560" y="5886536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Value: 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Obsolescence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Equipment: Series 1 Blower - SBO 1LAB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Catalogue code: OCB002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1754286"/>
            <a:ext cx="389096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marR="0" lvl="0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solution with the latest components available, comes with a revamped HMI</a:t>
            </a:r>
          </a:p>
          <a:p>
            <a:pPr marL="136922" marR="0" lvl="0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E64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 long downtimes in case of failure of the original stretching motor and its associated electronics</a:t>
            </a:r>
          </a:p>
          <a:p>
            <a:pPr marL="479822" marR="0" lvl="1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spare part unavailability.</a:t>
            </a:r>
          </a:p>
          <a:p>
            <a:pPr marL="479822" marR="0" lvl="1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downtime for SBO 1LAB =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loosing bottle development opportunities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79822" marR="0" lvl="1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EFB3E-C16F-48CC-B865-4F07766E308B}"/>
              </a:ext>
            </a:extLst>
          </p:cNvPr>
          <p:cNvSpPr/>
          <p:nvPr/>
        </p:nvSpPr>
        <p:spPr>
          <a:xfrm>
            <a:off x="4741895" y="1710473"/>
            <a:ext cx="389096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marR="0" lvl="0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motor for the stretching unit</a:t>
            </a:r>
          </a:p>
          <a:p>
            <a:pPr marL="136922" marR="0" lvl="0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drive</a:t>
            </a:r>
          </a:p>
          <a:p>
            <a:pPr marL="136922" marR="0" lvl="0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PLC CPU</a:t>
            </a:r>
          </a:p>
          <a:p>
            <a:pPr marL="136922" marR="0" lvl="0" indent="-136922" algn="l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touch screen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9CC0F1-5B93-4F10-AD4A-FFE12F5BE82A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09394" y="3002521"/>
            <a:ext cx="3788296" cy="26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3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38E6399ADC743975B72739A574501" ma:contentTypeVersion="14" ma:contentTypeDescription="Create a new document." ma:contentTypeScope="" ma:versionID="27636654c8115701020ca392872e4872">
  <xsd:schema xmlns:xsd="http://www.w3.org/2001/XMLSchema" xmlns:xs="http://www.w3.org/2001/XMLSchema" xmlns:p="http://schemas.microsoft.com/office/2006/metadata/properties" xmlns:ns3="a43ef570-d230-47fc-9dce-81ae025d238e" xmlns:ns4="434e2f32-19b3-47cb-9d2c-18393d983ab8" targetNamespace="http://schemas.microsoft.com/office/2006/metadata/properties" ma:root="true" ma:fieldsID="c19524f70d74f8e0ffe24873d7efa6c4" ns3:_="" ns4:_="">
    <xsd:import namespace="a43ef570-d230-47fc-9dce-81ae025d238e"/>
    <xsd:import namespace="434e2f32-19b3-47cb-9d2c-18393d983a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ef570-d230-47fc-9dce-81ae025d2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e2f32-19b3-47cb-9d2c-18393d983a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21A205-B06B-41DF-9C85-6DC4D4A01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ef570-d230-47fc-9dce-81ae025d238e"/>
    <ds:schemaRef ds:uri="434e2f32-19b3-47cb-9d2c-18393d98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F24532-32F0-4D16-83D7-1D8F326D2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8C418-6F06-4846-821E-1FC83414F4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Wingdings</vt:lpstr>
      <vt:lpstr>1_NewSidel_Template_4x3_with add layouts</vt:lpstr>
      <vt:lpstr>think-cell Folie</vt:lpstr>
      <vt:lpstr>Anticipate spare parts shortage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Anticipate spare parts shortage</dc:title>
  <dc:creator>Pomo, Claudio</dc:creator>
  <cp:lastModifiedBy>Pomo, Claudio</cp:lastModifiedBy>
  <cp:revision>1</cp:revision>
  <dcterms:created xsi:type="dcterms:W3CDTF">2021-10-12T09:11:40Z</dcterms:created>
  <dcterms:modified xsi:type="dcterms:W3CDTF">2021-10-12T09:12:15Z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2021-10-12T09:12:06Z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e7c65fa2-89b5-471e-ae92-a55cdef3eaf6</vt:lpwstr>
  </property>
  <property fmtid="{D5CDD505-2E9C-101B-9397-08002B2CF9AE}" pid="8" name="MSIP_Label_94480757-a570-4f64-84e7-c5b3ffe9d573_ContentBits">
    <vt:lpwstr>2</vt:lpwstr>
  </property>
  <property fmtid="{D5CDD505-2E9C-101B-9397-08002B2CF9AE}" pid="9" name="ContentTypeId">
    <vt:lpwstr>0x01010093238E6399ADC743975B72739A574501</vt:lpwstr>
  </property>
</Properties>
</file>