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4"/>
  </p:sldMasterIdLst>
  <p:notesMasterIdLst>
    <p:notesMasterId r:id="rId6"/>
  </p:notesMasterIdLst>
  <p:handoutMasterIdLst>
    <p:handoutMasterId r:id="rId7"/>
  </p:handoutMasterIdLst>
  <p:sldIdLst>
    <p:sldId id="376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784" userDrawn="1">
          <p15:clr>
            <a:srgbClr val="A4A3A4"/>
          </p15:clr>
        </p15:guide>
        <p15:guide id="4" orient="horz" pos="944" userDrawn="1">
          <p15:clr>
            <a:srgbClr val="A4A3A4"/>
          </p15:clr>
        </p15:guide>
        <p15:guide id="5" pos="414" userDrawn="1">
          <p15:clr>
            <a:srgbClr val="A4A3A4"/>
          </p15:clr>
        </p15:guide>
        <p15:guide id="6" pos="5459" userDrawn="1">
          <p15:clr>
            <a:srgbClr val="A4A3A4"/>
          </p15:clr>
        </p15:guide>
        <p15:guide id="7" pos="2963" userDrawn="1">
          <p15:clr>
            <a:srgbClr val="A4A3A4"/>
          </p15:clr>
        </p15:guide>
        <p15:guide id="8" orient="horz" pos="3264" userDrawn="1">
          <p15:clr>
            <a:srgbClr val="A4A3A4"/>
          </p15:clr>
        </p15:guide>
        <p15:guide id="9" orient="horz" pos="1253" userDrawn="1">
          <p15:clr>
            <a:srgbClr val="A4A3A4"/>
          </p15:clr>
        </p15:guide>
        <p15:guide id="10" pos="4464" userDrawn="1">
          <p15:clr>
            <a:srgbClr val="A4A3A4"/>
          </p15:clr>
        </p15:guide>
        <p15:guide id="11" pos="3401" userDrawn="1">
          <p15:clr>
            <a:srgbClr val="A4A3A4"/>
          </p15:clr>
        </p15:guide>
        <p15:guide id="12" pos="417" userDrawn="1">
          <p15:clr>
            <a:srgbClr val="A4A3A4"/>
          </p15:clr>
        </p15:guide>
        <p15:guide id="13" pos="5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B00"/>
    <a:srgbClr val="FF0000"/>
    <a:srgbClr val="FFDF7F"/>
    <a:srgbClr val="FFFFFF"/>
    <a:srgbClr val="FF9900"/>
    <a:srgbClr val="E7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292A2E-F333-43FB-9621-5CBBE7FDCDCB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8" autoAdjust="0"/>
    <p:restoredTop sz="95280" autoAdjust="0"/>
  </p:normalViewPr>
  <p:slideViewPr>
    <p:cSldViewPr snapToGrid="0">
      <p:cViewPr varScale="1">
        <p:scale>
          <a:sx n="127" d="100"/>
          <a:sy n="127" d="100"/>
        </p:scale>
        <p:origin x="1446" y="120"/>
      </p:cViewPr>
      <p:guideLst>
        <p:guide orient="horz" pos="2160"/>
        <p:guide pos="2880"/>
        <p:guide orient="horz" pos="3784"/>
        <p:guide orient="horz" pos="944"/>
        <p:guide pos="414"/>
        <p:guide pos="5459"/>
        <p:guide pos="2963"/>
        <p:guide orient="horz" pos="3264"/>
        <p:guide orient="horz" pos="1253"/>
        <p:guide pos="4464"/>
        <p:guide pos="3401"/>
        <p:guide pos="417"/>
        <p:guide pos="591"/>
      </p:guideLst>
    </p:cSldViewPr>
  </p:slideViewPr>
  <p:outlineViewPr>
    <p:cViewPr>
      <p:scale>
        <a:sx n="33" d="100"/>
        <a:sy n="33" d="100"/>
      </p:scale>
      <p:origin x="0" y="-2527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PETTERSSON | Studia Ingénierie" userId="78942985-7c7f-45cd-9240-8ec9f4102ab7" providerId="ADAL" clId="{988C6056-474B-4F08-A219-17EBC2F102B8}"/>
    <pc:docChg chg="modSld">
      <pc:chgData name="Maria PETTERSSON | Studia Ingénierie" userId="78942985-7c7f-45cd-9240-8ec9f4102ab7" providerId="ADAL" clId="{988C6056-474B-4F08-A219-17EBC2F102B8}" dt="2020-03-18T09:21:07.779" v="3" actId="1036"/>
      <pc:docMkLst>
        <pc:docMk/>
      </pc:docMkLst>
      <pc:sldChg chg="modSp mod">
        <pc:chgData name="Maria PETTERSSON | Studia Ingénierie" userId="78942985-7c7f-45cd-9240-8ec9f4102ab7" providerId="ADAL" clId="{988C6056-474B-4F08-A219-17EBC2F102B8}" dt="2020-03-18T09:21:07.779" v="3" actId="1036"/>
        <pc:sldMkLst>
          <pc:docMk/>
          <pc:sldMk cId="2369487437" sldId="376"/>
        </pc:sldMkLst>
        <pc:spChg chg="mod">
          <ac:chgData name="Maria PETTERSSON | Studia Ingénierie" userId="78942985-7c7f-45cd-9240-8ec9f4102ab7" providerId="ADAL" clId="{988C6056-474B-4F08-A219-17EBC2F102B8}" dt="2020-03-18T09:20:42.464" v="0" actId="947"/>
          <ac:spMkLst>
            <pc:docMk/>
            <pc:sldMk cId="2369487437" sldId="376"/>
            <ac:spMk id="9" creationId="{CF44C1F8-6FC3-4515-B08E-1A90733BAFE7}"/>
          </ac:spMkLst>
        </pc:spChg>
        <pc:spChg chg="mod">
          <ac:chgData name="Maria PETTERSSON | Studia Ingénierie" userId="78942985-7c7f-45cd-9240-8ec9f4102ab7" providerId="ADAL" clId="{988C6056-474B-4F08-A219-17EBC2F102B8}" dt="2020-03-18T09:21:02.254" v="2" actId="1036"/>
          <ac:spMkLst>
            <pc:docMk/>
            <pc:sldMk cId="2369487437" sldId="376"/>
            <ac:spMk id="29" creationId="{05A0C63E-A7CD-4992-B259-7934A73B747C}"/>
          </ac:spMkLst>
        </pc:spChg>
        <pc:picChg chg="mod">
          <ac:chgData name="Maria PETTERSSON | Studia Ingénierie" userId="78942985-7c7f-45cd-9240-8ec9f4102ab7" providerId="ADAL" clId="{988C6056-474B-4F08-A219-17EBC2F102B8}" dt="2020-03-18T09:21:07.779" v="3" actId="1036"/>
          <ac:picMkLst>
            <pc:docMk/>
            <pc:sldMk cId="2369487437" sldId="376"/>
            <ac:picMk id="30" creationId="{95FBF2EA-C5AB-412C-B77A-44C47FE53EA7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B621FC7-84DA-4CA9-BDA5-5CFB8B091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Header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3A1451-F87F-43E8-BC97-D5859924C5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6D191-3064-4110-BA39-C2AF6EF2713E}" type="datetimeFigureOut">
              <a:rPr lang="en-GB"/>
              <a:pPr>
                <a:defRPr/>
              </a:pPr>
              <a:t>18/03/2020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CACC80-426E-4836-A0C5-12DD6E2E4D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de-DE"/>
              <a:t>Footer</a:t>
            </a:r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9D6550-5C35-4804-BCED-CE62BF3563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25D9A9-28A4-4A48-B593-B98A9D1E9C1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3993FE54-143F-44F4-B9EA-63092C43C2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Header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EAFDBA2-9A8E-48DB-91F5-20A9F1F0BB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CCD74D-CC02-48A0-B7AD-442590EEDE17}" type="datetimeFigureOut">
              <a:rPr lang="en-GB"/>
              <a:pPr>
                <a:defRPr/>
              </a:pPr>
              <a:t>18/03/2020</a:t>
            </a:fld>
            <a:endParaRPr lang="en-GB" dirty="0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2AB1BF4-5720-4660-AED2-3476864868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52550" y="842963"/>
            <a:ext cx="4152900" cy="3114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6B21C9F7-87D9-470B-91D0-FCCEF25E06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4975" y="4197350"/>
            <a:ext cx="5988050" cy="426085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1D3CE6-5EC7-4E31-8A33-C549BA4D0E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Footer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A80280-73D1-4D94-8D67-DB8774B330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20323A-DA39-4FF4-ABCD-30BC7C2D621A}" type="slidenum">
              <a:rPr lang="en-GB"/>
              <a:pPr>
                <a:defRPr/>
              </a:pPr>
              <a:t>‹N°›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rtl="0" eaLnBrk="0" fontAlgn="base" hangingPunct="0">
      <a:spcBef>
        <a:spcPct val="30000"/>
      </a:spcBef>
      <a:spcAft>
        <a:spcPct val="0"/>
      </a:spcAft>
      <a:buClr>
        <a:srgbClr val="E64B0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628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5559214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HS125 – </a:t>
            </a:r>
            <a:r>
              <a:rPr lang="en-US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SF300 and SF100 Valves Test Bench (Filling Valve Job Rotation Maintenance)</a:t>
            </a:r>
            <a:r>
              <a:rPr lang="en-GB" sz="900" b="0" i="0" u="none" strike="noStrike" kern="1200" baseline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 March 2020</a:t>
            </a:fld>
            <a:endParaRPr lang="en-GB" sz="900" dirty="0">
              <a:solidFill>
                <a:schemeClr val="bg2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‹N°›</a:t>
            </a:fld>
            <a:endParaRPr lang="en-GB" sz="900" dirty="0">
              <a:solidFill>
                <a:schemeClr val="bg2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/>
              <a:endParaRPr lang="en-GB" sz="1800" dirty="0"/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62F90293-B49D-4BDC-89C7-94D8AEEB2335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en-GB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590077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9" pos="5556">
          <p15:clr>
            <a:srgbClr val="F26B43"/>
          </p15:clr>
        </p15:guide>
        <p15:guide id="10" orient="horz" pos="4020">
          <p15:clr>
            <a:srgbClr val="F26B43"/>
          </p15:clr>
        </p15:guide>
        <p15:guide id="11" pos="204">
          <p15:clr>
            <a:srgbClr val="F26B43"/>
          </p15:clr>
        </p15:guide>
        <p15:guide id="12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s-ES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MS PGothic" pitchFamily="34" charset="-128"/>
                <a:cs typeface="+mn-cs"/>
              </a:rPr>
              <a:t>VALOR Y VENTAJAS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es-ES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+mn-ea"/>
                <a:cs typeface="Arial" charset="0"/>
              </a:rPr>
              <a:t>DESCRIPCIÓN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es-ES"/>
              <a:t>Anticipe la falta de repuestos</a:t>
            </a:r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es-ES"/>
              <a:t>Actualización de módulos de campo de PLC</a:t>
            </a:r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Valor: Obsolescencia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Equipo: SRAA, SREV, SRSC, SFB, SREP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0" i="0" u="none" strike="noStrike" cap="none" normalizeH="0" baseline="0" noProof="0">
                <a:ln>
                  <a:noFill/>
                </a:ln>
                <a:solidFill>
                  <a:srgbClr val="000000"/>
                </a:solidFill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Código de catálogo: OCF001</a:t>
            </a: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447" y="2146343"/>
            <a:ext cx="3866263" cy="262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/>
              <a:t>Una solución más segura con un componente más reciente disponible en el mercado.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>
                <a:solidFill>
                  <a:srgbClr val="E64B00"/>
                </a:solidFill>
              </a:rPr>
              <a:t>Prevención de paros prolongados en caso de falla: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>
                <a:solidFill>
                  <a:srgbClr val="000000"/>
                </a:solidFill>
              </a:rPr>
              <a:t>Los fabricantes de los adaptadores Allen Bradley DH+/RIO han dejado de producirlos.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>
                <a:solidFill>
                  <a:srgbClr val="000000"/>
                </a:solidFill>
              </a:rPr>
              <a:t>Existe el riesgo de una inminente falta de repuestos.</a:t>
            </a:r>
          </a:p>
          <a:p>
            <a:pPr marL="479822" lvl="1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>
                <a:solidFill>
                  <a:srgbClr val="000000"/>
                </a:solidFill>
              </a:rPr>
              <a:t>Esto puede conllevar largos paros de los equipos en las plantas de embotellado.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>
                <a:solidFill>
                  <a:srgbClr val="E64B00"/>
                </a:solidFill>
              </a:rPr>
              <a:t>Mejor protocolo de comunicaciones gracias al estándar EtherNet/IP.</a:t>
            </a:r>
          </a:p>
          <a:p>
            <a:pPr marL="136922" indent="-136922" eaLnBrk="1" fontAlgn="auto" hangingPunct="1">
              <a:spcBef>
                <a:spcPct val="45000"/>
              </a:spcBef>
              <a:spcAft>
                <a:spcPts val="0"/>
              </a:spcAft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s-ES" sz="1200" b="1">
                <a:solidFill>
                  <a:srgbClr val="E64B00"/>
                </a:solidFill>
              </a:rPr>
              <a:t>Continuidad del abastecimiento de repuestos.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44C1F8-6FC3-4515-B08E-1A90733BAFE7}"/>
              </a:ext>
            </a:extLst>
          </p:cNvPr>
          <p:cNvSpPr/>
          <p:nvPr/>
        </p:nvSpPr>
        <p:spPr>
          <a:xfrm>
            <a:off x="4751388" y="2199168"/>
            <a:ext cx="3910143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922" lvl="1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 dirty="0">
                <a:solidFill>
                  <a:srgbClr val="000000"/>
                </a:solidFill>
              </a:rPr>
              <a:t>Solución de hardware actualizada con componentes completamente activos: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 spc="-20" dirty="0">
                <a:solidFill>
                  <a:srgbClr val="000000"/>
                </a:solidFill>
              </a:rPr>
              <a:t>El nuevo sistema consta de nuevos adaptadores de tipo </a:t>
            </a:r>
            <a:r>
              <a:rPr lang="es-ES" sz="1200" spc="-20" dirty="0" err="1">
                <a:solidFill>
                  <a:srgbClr val="000000"/>
                </a:solidFill>
              </a:rPr>
              <a:t>EtherNet</a:t>
            </a:r>
            <a:r>
              <a:rPr lang="es-ES" sz="1200" spc="-20" dirty="0">
                <a:solidFill>
                  <a:srgbClr val="000000"/>
                </a:solidFill>
              </a:rPr>
              <a:t>/IP y cableado para el nuevo protocolo</a:t>
            </a:r>
            <a:r>
              <a:rPr lang="es-ES" sz="1200" dirty="0">
                <a:solidFill>
                  <a:srgbClr val="000000"/>
                </a:solidFill>
              </a:rPr>
              <a:t>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 dirty="0">
                <a:solidFill>
                  <a:srgbClr val="000000"/>
                </a:solidFill>
              </a:rPr>
              <a:t>Es posible evaluar la actualización de la HMI, del PLC y de los variadores de frecuencia también caso por caso.</a:t>
            </a:r>
          </a:p>
          <a:p>
            <a:pPr marL="479822" lvl="2" indent="-136922" eaLnBrk="1" fontAlgn="auto" hangingPunct="1">
              <a:spcBef>
                <a:spcPts val="225"/>
              </a:spcBef>
              <a:spcAft>
                <a:spcPts val="0"/>
              </a:spcAft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231231" algn="l"/>
                <a:tab pos="2363391" algn="l"/>
              </a:tabLst>
              <a:defRPr/>
            </a:pPr>
            <a:r>
              <a:rPr lang="es-ES" sz="1200" dirty="0">
                <a:solidFill>
                  <a:srgbClr val="000000"/>
                </a:solidFill>
              </a:rPr>
              <a:t>* Se deberá estudiar la posibilidad de aplicación caso por caso.</a:t>
            </a:r>
          </a:p>
        </p:txBody>
      </p:sp>
      <p:sp>
        <p:nvSpPr>
          <p:cNvPr id="29" name="CasellaDiTesto 10">
            <a:extLst>
              <a:ext uri="{FF2B5EF4-FFF2-40B4-BE49-F238E27FC236}">
                <a16:creationId xmlns:a16="http://schemas.microsoft.com/office/drawing/2014/main" id="{05A0C63E-A7CD-4992-B259-7934A73B7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204" y="4187373"/>
            <a:ext cx="3694509" cy="14025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sz="900" b="1" i="1" dirty="0">
                <a:solidFill>
                  <a:schemeClr val="folHlink"/>
                </a:solidFill>
              </a:rPr>
              <a:t>Actualización de módulos periféricos de automatización</a:t>
            </a:r>
          </a:p>
        </p:txBody>
      </p:sp>
      <p:pic>
        <p:nvPicPr>
          <p:cNvPr id="30" name="Picture 4">
            <a:extLst>
              <a:ext uri="{FF2B5EF4-FFF2-40B4-BE49-F238E27FC236}">
                <a16:creationId xmlns:a16="http://schemas.microsoft.com/office/drawing/2014/main" id="{95FBF2EA-C5AB-412C-B77A-44C47FE53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859" y="4633445"/>
            <a:ext cx="1575197" cy="75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1934A45FF5D4B8D5F4B18333E543F" ma:contentTypeVersion="10" ma:contentTypeDescription="Crée un document." ma:contentTypeScope="" ma:versionID="c6fbba80f5b5790d9660e81b4bb1c2cf">
  <xsd:schema xmlns:xsd="http://www.w3.org/2001/XMLSchema" xmlns:xs="http://www.w3.org/2001/XMLSchema" xmlns:p="http://schemas.microsoft.com/office/2006/metadata/properties" xmlns:ns2="0911191c-8472-4eb5-a739-69bdbf5e668c" targetNamespace="http://schemas.microsoft.com/office/2006/metadata/properties" ma:root="true" ma:fieldsID="1b32f2aa824e076c1c942a171e6602e7" ns2:_="">
    <xsd:import namespace="0911191c-8472-4eb5-a739-69bdbf5e66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11191c-8472-4eb5-a739-69bdbf5e6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2A33F5-499E-47FC-92A4-BEE13053192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6C8AD5C-1A12-42EB-A158-7B7F25A6DC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F0AB45-FB1B-4A1E-A8FF-00961271B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11191c-8472-4eb5-a739-69bdbf5e66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Sidel_Template_16x9_SHORT_2019</Template>
  <TotalTime>76</TotalTime>
  <Words>182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1_NewSidel_Template_4x3_with add layouts</vt:lpstr>
      <vt:lpstr>think-cell Folie</vt:lpstr>
      <vt:lpstr>Anticipe la falta de repuestos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I&amp;C Commercial Price</dc:title>
  <dc:creator>Luca.Moschini@sidel.com</dc:creator>
  <cp:lastModifiedBy>Maria PETTERSSON | Studia Ingénierie</cp:lastModifiedBy>
  <cp:revision>253</cp:revision>
  <dcterms:created xsi:type="dcterms:W3CDTF">2019-02-20T10:39:16Z</dcterms:created>
  <dcterms:modified xsi:type="dcterms:W3CDTF">2020-03-18T09:21:19Z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Ref">
    <vt:lpwstr>https://api.informationprotection.azure.com/api/2390cbd1-e663-4321-bc93-ba298637ce52</vt:lpwstr>
  </property>
  <property fmtid="{D5CDD505-2E9C-101B-9397-08002B2CF9AE}" pid="7" name="MSIP_Label_94480757-a570-4f64-84e7-c5b3ffe9d573_Owner">
    <vt:lpwstr>100877@sidel.com</vt:lpwstr>
  </property>
  <property fmtid="{D5CDD505-2E9C-101B-9397-08002B2CF9AE}" pid="8" name="MSIP_Label_94480757-a570-4f64-84e7-c5b3ffe9d573_SetDate">
    <vt:lpwstr>2019-04-08T19:18:40.1898798+02:00</vt:lpwstr>
  </property>
  <property fmtid="{D5CDD505-2E9C-101B-9397-08002B2CF9AE}" pid="9" name="MSIP_Label_94480757-a570-4f64-84e7-c5b3ffe9d573_Name">
    <vt:lpwstr>General</vt:lpwstr>
  </property>
  <property fmtid="{D5CDD505-2E9C-101B-9397-08002B2CF9AE}" pid="10" name="MSIP_Label_94480757-a570-4f64-84e7-c5b3ffe9d573_Application">
    <vt:lpwstr>Microsoft Azure Information Protection</vt:lpwstr>
  </property>
  <property fmtid="{D5CDD505-2E9C-101B-9397-08002B2CF9AE}" pid="11" name="MSIP_Label_94480757-a570-4f64-84e7-c5b3ffe9d573_Extended_MSFT_Method">
    <vt:lpwstr>Automatic</vt:lpwstr>
  </property>
  <property fmtid="{D5CDD505-2E9C-101B-9397-08002B2CF9AE}" pid="12" name="Sensitivity">
    <vt:lpwstr>General</vt:lpwstr>
  </property>
  <property fmtid="{D5CDD505-2E9C-101B-9397-08002B2CF9AE}" pid="13" name="ContentTypeId">
    <vt:lpwstr>0x01010048C1934A45FF5D4B8D5F4B18333E543F</vt:lpwstr>
  </property>
</Properties>
</file>