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784" userDrawn="1">
          <p15:clr>
            <a:srgbClr val="A4A3A4"/>
          </p15:clr>
        </p15:guide>
        <p15:guide id="4" orient="horz" pos="944" userDrawn="1">
          <p15:clr>
            <a:srgbClr val="A4A3A4"/>
          </p15:clr>
        </p15:guide>
        <p15:guide id="5" pos="414" userDrawn="1">
          <p15:clr>
            <a:srgbClr val="A4A3A4"/>
          </p15:clr>
        </p15:guide>
        <p15:guide id="6" pos="5459" userDrawn="1">
          <p15:clr>
            <a:srgbClr val="A4A3A4"/>
          </p15:clr>
        </p15:guide>
        <p15:guide id="7" pos="2963" userDrawn="1">
          <p15:clr>
            <a:srgbClr val="A4A3A4"/>
          </p15:clr>
        </p15:guide>
        <p15:guide id="8" orient="horz" pos="3264" userDrawn="1">
          <p15:clr>
            <a:srgbClr val="A4A3A4"/>
          </p15:clr>
        </p15:guide>
        <p15:guide id="9" orient="horz" pos="1253" userDrawn="1">
          <p15:clr>
            <a:srgbClr val="A4A3A4"/>
          </p15:clr>
        </p15:guide>
        <p15:guide id="10" pos="4464" userDrawn="1">
          <p15:clr>
            <a:srgbClr val="A4A3A4"/>
          </p15:clr>
        </p15:guide>
        <p15:guide id="11" pos="3401" userDrawn="1">
          <p15:clr>
            <a:srgbClr val="A4A3A4"/>
          </p15:clr>
        </p15:guide>
        <p15:guide id="12" pos="417" userDrawn="1">
          <p15:clr>
            <a:srgbClr val="A4A3A4"/>
          </p15:clr>
        </p15:guide>
        <p15:guide id="13" pos="5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B00"/>
    <a:srgbClr val="FF0000"/>
    <a:srgbClr val="FFDF7F"/>
    <a:srgbClr val="FFFFFF"/>
    <a:srgbClr val="FF9900"/>
    <a:srgbClr val="E7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88" autoAdjust="0"/>
    <p:restoredTop sz="95280" autoAdjust="0"/>
  </p:normalViewPr>
  <p:slideViewPr>
    <p:cSldViewPr snapToGrid="0">
      <p:cViewPr varScale="1">
        <p:scale>
          <a:sx n="82" d="100"/>
          <a:sy n="82" d="100"/>
        </p:scale>
        <p:origin x="1699" y="72"/>
      </p:cViewPr>
      <p:guideLst>
        <p:guide orient="horz" pos="2160"/>
        <p:guide pos="2880"/>
        <p:guide orient="horz" pos="3784"/>
        <p:guide orient="horz" pos="944"/>
        <p:guide pos="414"/>
        <p:guide pos="5459"/>
        <p:guide pos="2963"/>
        <p:guide orient="horz" pos="3264"/>
        <p:guide orient="horz" pos="1253"/>
        <p:guide pos="4464"/>
        <p:guide pos="3401"/>
        <p:guide pos="417"/>
        <p:guide pos="591"/>
      </p:guideLst>
    </p:cSldViewPr>
  </p:slideViewPr>
  <p:outlineViewPr>
    <p:cViewPr>
      <p:scale>
        <a:sx n="33" d="100"/>
        <a:sy n="33" d="100"/>
      </p:scale>
      <p:origin x="0" y="-2527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tags" Target="tags/tag1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B621FC7-84DA-4CA9-BDA5-5CFB8B091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Header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3A1451-F87F-43E8-BC97-D5859924C5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06D191-3064-4110-BA39-C2AF6EF2713E}" type="datetimeFigureOut">
              <a:rPr lang="en-GB"/>
              <a:pPr>
                <a:defRPr/>
              </a:pPr>
              <a:t>12/03/2020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CACC80-426E-4836-A0C5-12DD6E2E4D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Footer</a:t>
            </a:r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9D6550-5C35-4804-BCED-CE62BF3563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25D9A9-28A4-4A48-B593-B98A9D1E9C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3993FE54-143F-44F4-B9EA-63092C43C2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Header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AFDBA2-9A8E-48DB-91F5-20A9F1F0BB8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CCD74D-CC02-48A0-B7AD-442590EEDE17}" type="datetimeFigureOut">
              <a:rPr lang="en-GB"/>
              <a:pPr>
                <a:defRPr/>
              </a:pPr>
              <a:t>12/03/2020</a:t>
            </a:fld>
            <a:endParaRPr lang="en-GB" dirty="0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42AB1BF4-5720-4660-AED2-3476864868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52550" y="842963"/>
            <a:ext cx="4152900" cy="3114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6B21C9F7-87D9-470B-91D0-FCCEF25E0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4975" y="4197350"/>
            <a:ext cx="5988050" cy="42608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1D3CE6-5EC7-4E31-8A33-C549BA4D0E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Footer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A80280-73D1-4D94-8D67-DB8774B330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20323A-DA39-4FF4-ABCD-30BC7C2D62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xmlns:r="http://schemas.openxmlformats.org/officeDocument/2006/relationships" xmlns:p="http://schemas.openxmlformats.org/presentationml/2006/main" spid="_x0000_s37890" name="think-cell Folie" r:id="rId5" imgW="399" imgH="399" progId="TCLayout.ActiveDocument.1">
              <p:embed/>
            </p:oleObj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3628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xmlns:r="http://schemas.openxmlformats.org/officeDocument/2006/relationships" xmlns:p="http://schemas.openxmlformats.org/presentationml/2006/main" spid="_x0000_s36866" name="think-cell Folie" r:id="rId6" imgW="399" imgH="399" progId="TCLayout.ActiveDocument.1">
              <p:embed/>
            </p:oleObj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555921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HS125 – </a:t>
            </a:r>
            <a:r>
              <a:rPr lang="en-US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SF300 and SF100 Valves Test Bench (Filling Valve Job Rotation Maintenance)</a:t>
            </a: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 March 2020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62F90293-B49D-4BDC-89C7-94D8AEEB233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900774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9" pos="5556">
          <p15:clr>
            <a:srgbClr val="F26B43"/>
          </p15:clr>
        </p15:guide>
        <p15:guide id="10" orient="horz" pos="4020">
          <p15:clr>
            <a:srgbClr val="F26B43"/>
          </p15:clr>
        </p15:guide>
        <p15:guide id="11" pos="204">
          <p15:clr>
            <a:srgbClr val="F26B43"/>
          </p15:clr>
        </p15:guide>
        <p15:guide id="12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3"/>
          <p:cNvSpPr/>
          <p:nvPr/>
        </p:nvSpPr>
        <p:spPr bwMode="auto">
          <a:xfrm>
            <a:off x="649288" y="1770107"/>
            <a:ext cx="3889375" cy="376238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0" marR="0" lvl="0" indent="0" algn="l" defTabSz="914400" eaLnBrk="1" fontAlgn="auto" latinLnBrk="0" hangingPunct="1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sz="1400" strike="noStrike" kern="1200" cap="none" spc="0" normalizeH="0" b="1" i="0" u="none" baseline="0" lang="zh-CN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MS PGothic" pitchFamily="34" charset="-128"/>
                <a:cs typeface="+mn-cs"/>
              </a:rPr>
              <a:t>价值和优点</a:t>
            </a:r>
          </a:p>
        </p:txBody>
      </p:sp>
      <p:sp>
        <p:nvSpPr>
          <p:cNvPr id="22" name="Rechteck 4"/>
          <p:cNvSpPr>
            <a:spLocks/>
          </p:cNvSpPr>
          <p:nvPr/>
        </p:nvSpPr>
        <p:spPr bwMode="auto">
          <a:xfrm>
            <a:off x="649288" y="2146344"/>
            <a:ext cx="3889375" cy="3665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eaLnBrk="0" fontAlgn="base" latinLnBrk="0" hangingPunct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zh-CN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hteck 11"/>
          <p:cNvSpPr/>
          <p:nvPr/>
        </p:nvSpPr>
        <p:spPr bwMode="auto">
          <a:xfrm>
            <a:off x="4751388" y="1770106"/>
            <a:ext cx="3889375" cy="38893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eaLnBrk="1" fontAlgn="base" latinLnBrk="0" hangingPunct="1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sz="1400" strike="noStrike" kern="1200" cap="none" spc="0" normalizeH="0" b="1" i="0" u="none" baseline="0" lang="zh-CN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描述</a:t>
            </a:r>
            <a:endParaRPr kumimoji="0" lang="zh-CN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" name="Rechteck 12"/>
          <p:cNvSpPr>
            <a:spLocks/>
          </p:cNvSpPr>
          <p:nvPr/>
        </p:nvSpPr>
        <p:spPr bwMode="auto">
          <a:xfrm>
            <a:off x="4751388" y="2146343"/>
            <a:ext cx="3889375" cy="365283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eaLnBrk="1" fontAlgn="base" latinLnBrk="0" hangingPunct="1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zh-CN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charset="-122"/>
              <a:cs typeface="+mn-cs"/>
            </a:endParaRPr>
          </a:p>
        </p:txBody>
      </p: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xmlns:r="http://schemas.openxmlformats.org/officeDocument/2006/relationships" xmlns:p="http://schemas.openxmlformats.org/presentationml/2006/main" spid="_x0000_s38914" name="think-cell Folie" r:id="rId4" imgW="360" imgH="360" progId="TCLayout.ActiveDocument.1">
              <p:embed/>
            </p:oleObj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pPr algn="l" rtl="0"/>
            <a:r>
              <a:rPr b="1" i="0" u="none" baseline="0" lang="zh-CN"/>
              <a:t>预计出现备件短缺</a:t>
            </a:r>
            <a:endParaRPr lang="zh-CN" altLang="fr-FR" dirty="0"/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62130"/>
            <a:ext cx="7997825" cy="307975"/>
          </a:xfrm>
        </p:spPr>
        <p:txBody>
          <a:bodyPr/>
          <a:lstStyle/>
          <a:p>
            <a:pPr algn="l" rtl="0"/>
            <a:r>
              <a:rPr b="0" i="0" u="none" baseline="0" lang="zh-CN"/>
              <a:t>ELAU LMC300 PACDRIVE 3</a:t>
            </a:r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68447" y="5901302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eaLnBrk="1" fontAlgn="auto" latinLnBrk="0" hangingPunct="1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strike="noStrike" kern="0" cap="none" spc="0" normalizeH="0" b="0" i="0" u="none" baseline="0" lang="zh-CN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价值：更新换代</a:t>
            </a:r>
          </a:p>
          <a:p>
            <a:pPr marL="0" marR="0" lvl="0" indent="0" algn="l" defTabSz="914400" eaLnBrk="1" fontAlgn="auto" latinLnBrk="0" hangingPunct="1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strike="noStrike" kern="0" cap="none" spc="0" normalizeH="0" b="0" i="0" u="none" baseline="0" lang="zh-CN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设备：Rollquattro</a:t>
            </a:r>
            <a:endParaRPr kumimoji="0" lang="zh-CN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eaLnBrk="1" fontAlgn="auto" latinLnBrk="0" hangingPunct="1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strike="noStrike" kern="0" cap="none" spc="0" normalizeH="0" b="0" i="0" u="none" baseline="0" lang="zh-CN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产品目录代码：OCL001</a:t>
            </a:r>
            <a:endParaRPr kumimoji="0" lang="zh-CN" altLang="fr-F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eaLnBrk="1" fontAlgn="base" latinLnBrk="0" hangingPunct="1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zh-CN" altLang="fr-FR" sz="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8447" y="2146343"/>
            <a:ext cx="3866263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indent="-136922" algn="l" rtl="0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sz="1200" b="1" i="0" u="none" baseline="0" lang="zh-CN">
                <a:solidFill>
                  <a:srgbClr val="E64B00"/>
                </a:solidFill>
              </a:rPr>
              <a:t>采用市面上的新款组件打造更加安全的解决方案</a:t>
            </a:r>
          </a:p>
          <a:p>
            <a:pPr marL="136922" indent="-136922" algn="l" rtl="0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sz="1200" b="1" i="0" u="none" baseline="0" lang="zh-CN">
                <a:solidFill>
                  <a:srgbClr val="E64B00"/>
                </a:solidFill>
              </a:rPr>
              <a:t>出现故障时可防止长时间停机</a:t>
            </a:r>
          </a:p>
          <a:p>
            <a:pPr marL="479822" lvl="1" indent="-136922" algn="l" rtl="0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sz="1200" b="0" i="0" u="none" baseline="0" lang="zh-CN">
                <a:solidFill>
                  <a:srgbClr val="000000"/>
                </a:solidFill>
              </a:rPr>
              <a:t>制造商已停止生产几款贴标机产品上安装的ELAU MAX-4/C 600/C 400和MC-4。</a:t>
            </a:r>
          </a:p>
          <a:p>
            <a:pPr marL="479822" lvl="1" indent="-136922" algn="l" rtl="0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sz="1200" b="0" i="0" u="none" baseline="0" lang="zh-CN">
                <a:solidFill>
                  <a:srgbClr val="000000"/>
                </a:solidFill>
              </a:rPr>
              <a:t>相应备件存在即将无法供货的风险。</a:t>
            </a:r>
          </a:p>
          <a:p>
            <a:pPr marL="479822" lvl="1" indent="-136922" algn="l" rtl="0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sz="1200" b="0" i="0" u="none" baseline="0" lang="zh-CN">
                <a:solidFill>
                  <a:srgbClr val="000000"/>
                </a:solidFill>
              </a:rPr>
              <a:t>装瓶商工厂的设备存在长时间停机的风险。</a:t>
            </a:r>
          </a:p>
          <a:p>
            <a:pPr marL="136922" indent="-136922" algn="l" rtl="0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sz="1200" b="1" i="0" u="none" baseline="0" lang="zh-CN">
                <a:solidFill>
                  <a:srgbClr val="E64B00"/>
                </a:solidFill>
              </a:rPr>
              <a:t>增添以太网IP控制功能：</a:t>
            </a:r>
            <a:r>
              <a:rPr sz="1200" b="0" i="0" u="none" baseline="0" lang="zh-CN">
                <a:solidFill>
                  <a:srgbClr val="000000"/>
                </a:solidFill>
              </a:rPr>
              <a:t>变频器新增以太网IP控制功能（美国市场版本采用Devicenet总线）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44C1F8-6FC3-4515-B08E-1A90733BAFE7}"/>
              </a:ext>
            </a:extLst>
          </p:cNvPr>
          <p:cNvSpPr/>
          <p:nvPr/>
        </p:nvSpPr>
        <p:spPr>
          <a:xfrm>
            <a:off x="4751388" y="2199168"/>
            <a:ext cx="3910143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lvl="1" indent="-136922" algn="l" rtl="0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sz="1200" b="0" i="0" u="none" baseline="0" lang="zh-CN">
                <a:solidFill>
                  <a:srgbClr val="000000"/>
                </a:solidFill>
              </a:rPr>
              <a:t>配备</a:t>
            </a:r>
            <a:r>
              <a:rPr sz="1200" b="0" i="0" u="none" baseline="0" lang="zh-CN"/>
              <a:t>LMC300 PACDRIVE 3 </a:t>
            </a:r>
            <a:r>
              <a:rPr sz="1200" b="0" i="0" u="none" baseline="0" lang="zh-CN">
                <a:solidFill>
                  <a:srgbClr val="000000"/>
                </a:solidFill>
              </a:rPr>
              <a:t>的新系统：</a:t>
            </a:r>
          </a:p>
          <a:p>
            <a:pPr marL="479822" lvl="2" indent="-136922" algn="l" rtl="0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sz="1200" b="0" i="0" u="none" baseline="0" lang="zh-CN">
                <a:solidFill>
                  <a:srgbClr val="000000"/>
                </a:solidFill>
              </a:rPr>
              <a:t>新系统包含</a:t>
            </a:r>
            <a:r>
              <a:rPr sz="1200" b="0" i="0" u="none" baseline="0" lang="zh-CN"/>
              <a:t>LMC300 PACDRIVE 3</a:t>
            </a:r>
            <a:r>
              <a:rPr sz="1200" b="0" i="0" u="none" baseline="0" lang="zh-CN">
                <a:solidFill>
                  <a:srgbClr val="000000"/>
                </a:solidFill>
              </a:rPr>
              <a:t>控制器，配备LXM62伺服驱动器。</a:t>
            </a:r>
          </a:p>
          <a:p>
            <a:pPr marL="479822" lvl="2" indent="-136922" algn="l" rtl="0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sz="1200" b="0" i="0" u="none" baseline="0" lang="zh-CN">
                <a:solidFill>
                  <a:srgbClr val="000000"/>
                </a:solidFill>
              </a:rPr>
              <a:t>仅与Elau SH电机适配，O&amp;U中也会包括该型号电机以免客户需要（替代过时的SM型号）</a:t>
            </a:r>
          </a:p>
        </p:txBody>
      </p:sp>
      <p:pic>
        <p:nvPicPr>
          <p:cNvPr id="17" name="Immagine 16" descr="Immagine che contiene computer&#10;&#10;Descrizione generata automaticamente">
            <a:extLst>
              <a:ext uri="{FF2B5EF4-FFF2-40B4-BE49-F238E27FC236}">
                <a16:creationId xmlns:a16="http://schemas.microsoft.com/office/drawing/2014/main" id="{C71DD28B-7F8E-4DF3-9D39-675053A8A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283" y="4144566"/>
            <a:ext cx="1407319" cy="140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A741A42B-B3D9-4023-933F-1E395DB6C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757" y="4044553"/>
            <a:ext cx="1607344" cy="160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4874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1934A45FF5D4B8D5F4B18333E543F" ma:contentTypeVersion="10" ma:contentTypeDescription="Crée un document." ma:contentTypeScope="" ma:versionID="c6fbba80f5b5790d9660e81b4bb1c2cf">
  <xsd:schema xmlns:xsd="http://www.w3.org/2001/XMLSchema" xmlns:xs="http://www.w3.org/2001/XMLSchema" xmlns:p="http://schemas.microsoft.com/office/2006/metadata/properties" xmlns:ns2="0911191c-8472-4eb5-a739-69bdbf5e668c" targetNamespace="http://schemas.microsoft.com/office/2006/metadata/properties" ma:root="true" ma:fieldsID="1b32f2aa824e076c1c942a171e6602e7" ns2:_="">
    <xsd:import namespace="0911191c-8472-4eb5-a739-69bdbf5e66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1191c-8472-4eb5-a739-69bdbf5e66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6737A4-D2B7-47F5-A3EA-F8F90D55DB74}"/>
</file>

<file path=customXml/itemProps2.xml><?xml version="1.0" encoding="utf-8"?>
<ds:datastoreItem xmlns:ds="http://schemas.openxmlformats.org/officeDocument/2006/customXml" ds:itemID="{EFD82575-C563-419B-9555-2FA4621BB4B2}"/>
</file>

<file path=customXml/itemProps3.xml><?xml version="1.0" encoding="utf-8"?>
<ds:datastoreItem xmlns:ds="http://schemas.openxmlformats.org/officeDocument/2006/customXml" ds:itemID="{CF182B5B-AC98-44C4-86CA-AE5620658A90}"/>
</file>

<file path=docProps/app.xml><?xml version="1.0" encoding="utf-8"?>
<Properties xmlns="http://schemas.openxmlformats.org/officeDocument/2006/extended-properties" xmlns:vt="http://schemas.openxmlformats.org/officeDocument/2006/docPropsVTypes">
  <Template>Sidel_Template_16x9_SHORT_2019</Template>
  <TotalTime>61</TotalTime>
  <Words>148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宋体</vt:lpstr>
      <vt:lpstr>Arial</vt:lpstr>
      <vt:lpstr>Wingdings</vt:lpstr>
      <vt:lpstr>1_NewSidel_Template_4x3_with add layouts</vt:lpstr>
      <vt:lpstr>think-cell Folie</vt:lpstr>
      <vt:lpstr>Anticipate spare parts shortage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I&amp;C Commercial Price</dc:title>
  <dc:creator>Luca.Moschini@sidel.com</dc:creator>
  <cp:lastModifiedBy>Sorega, Dan</cp:lastModifiedBy>
  <cp:revision>251</cp:revision>
  <dcterms:created xsi:type="dcterms:W3CDTF">2019-02-20T10:39:16Z</dcterms:created>
  <dcterms:modified xsi:type="dcterms:W3CDTF">2020-03-12T13:07:30Z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Ref">
    <vt:lpwstr>https://api.informationprotection.azure.com/api/2390cbd1-e663-4321-bc93-ba298637ce52</vt:lpwstr>
  </property>
  <property fmtid="{D5CDD505-2E9C-101B-9397-08002B2CF9AE}" pid="7" name="MSIP_Label_94480757-a570-4f64-84e7-c5b3ffe9d573_Owner">
    <vt:lpwstr>100877@sidel.com</vt:lpwstr>
  </property>
  <property fmtid="{D5CDD505-2E9C-101B-9397-08002B2CF9AE}" pid="8" name="MSIP_Label_94480757-a570-4f64-84e7-c5b3ffe9d573_SetDate">
    <vt:lpwstr>2019-04-08T19:18:40.1898798+02:00</vt:lpwstr>
  </property>
  <property fmtid="{D5CDD505-2E9C-101B-9397-08002B2CF9AE}" pid="9" name="MSIP_Label_94480757-a570-4f64-84e7-c5b3ffe9d573_Name">
    <vt:lpwstr>General</vt:lpwstr>
  </property>
  <property fmtid="{D5CDD505-2E9C-101B-9397-08002B2CF9AE}" pid="10" name="MSIP_Label_94480757-a570-4f64-84e7-c5b3ffe9d573_Application">
    <vt:lpwstr>Microsoft Azure Information Protection</vt:lpwstr>
  </property>
  <property fmtid="{D5CDD505-2E9C-101B-9397-08002B2CF9AE}" pid="11" name="MSIP_Label_94480757-a570-4f64-84e7-c5b3ffe9d573_Extended_MSFT_Method">
    <vt:lpwstr>Automatic</vt:lpwstr>
  </property>
  <property fmtid="{D5CDD505-2E9C-101B-9397-08002B2CF9AE}" pid="12" name="Sensitivity">
    <vt:lpwstr>General</vt:lpwstr>
  </property>
  <property fmtid="{D5CDD505-2E9C-101B-9397-08002B2CF9AE}" pid="13" name="ContentTypeId">
    <vt:lpwstr>0x01010048C1934A45FF5D4B8D5F4B18333E543F</vt:lpwstr>
  </property>
</Properties>
</file>