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gs/tag1.xml" ContentType="application/vnd.openxmlformats-officedocument.presentationml.tags+xml"/>
  <Override PartName="/docProps/core.xml" ContentType="application/vnd.openxmlformats-package.core-properties+xml"/>
  <Override PartName="/ppt/tags/tag5.xml" ContentType="application/vnd.openxmlformats-officedocument.presentationml.tags+xml"/>
  <Override PartName="/ppt/tags/tag2.xml" ContentType="application/vnd.openxmlformats-officedocument.presentationml.tag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tags/tag4.xml" ContentType="application/vnd.openxmlformats-officedocument.presentationml.tags+xml"/>
  <Override PartName="/ppt/tags/tag3.xml" ContentType="application/vnd.openxmlformats-officedocument.presentationml.tags+xml"/>
  <Override PartName="/ppt/tags/tag6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3"/>
  </p:notesMasterIdLst>
  <p:handoutMasterIdLst>
    <p:handoutMasterId r:id="rId4"/>
  </p:handoutMasterIdLst>
  <p:sldIdLst>
    <p:sldId id="376" r:id="rId2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3784" userDrawn="1">
          <p15:clr>
            <a:srgbClr val="A4A3A4"/>
          </p15:clr>
        </p15:guide>
        <p15:guide id="4" orient="horz" pos="944" userDrawn="1">
          <p15:clr>
            <a:srgbClr val="A4A3A4"/>
          </p15:clr>
        </p15:guide>
        <p15:guide id="5" pos="414" userDrawn="1">
          <p15:clr>
            <a:srgbClr val="A4A3A4"/>
          </p15:clr>
        </p15:guide>
        <p15:guide id="6" pos="5459" userDrawn="1">
          <p15:clr>
            <a:srgbClr val="A4A3A4"/>
          </p15:clr>
        </p15:guide>
        <p15:guide id="7" pos="2963" userDrawn="1">
          <p15:clr>
            <a:srgbClr val="A4A3A4"/>
          </p15:clr>
        </p15:guide>
        <p15:guide id="8" orient="horz" pos="3264" userDrawn="1">
          <p15:clr>
            <a:srgbClr val="A4A3A4"/>
          </p15:clr>
        </p15:guide>
        <p15:guide id="9" orient="horz" pos="1253" userDrawn="1">
          <p15:clr>
            <a:srgbClr val="A4A3A4"/>
          </p15:clr>
        </p15:guide>
        <p15:guide id="10" pos="4464" userDrawn="1">
          <p15:clr>
            <a:srgbClr val="A4A3A4"/>
          </p15:clr>
        </p15:guide>
        <p15:guide id="11" pos="3401" userDrawn="1">
          <p15:clr>
            <a:srgbClr val="A4A3A4"/>
          </p15:clr>
        </p15:guide>
        <p15:guide id="12" pos="417" userDrawn="1">
          <p15:clr>
            <a:srgbClr val="A4A3A4"/>
          </p15:clr>
        </p15:guide>
        <p15:guide id="13" pos="59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4B00"/>
    <a:srgbClr val="FF0000"/>
    <a:srgbClr val="FFDF7F"/>
    <a:srgbClr val="FFFFFF"/>
    <a:srgbClr val="FF9900"/>
    <a:srgbClr val="E7FF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7292A2E-F333-43FB-9621-5CBBE7FDCDCB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Helle Formatvorlage 2 - Akz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88" autoAdjust="0"/>
    <p:restoredTop sz="95280" autoAdjust="0"/>
  </p:normalViewPr>
  <p:slideViewPr>
    <p:cSldViewPr snapToGrid="0">
      <p:cViewPr>
        <p:scale>
          <a:sx n="100" d="100"/>
          <a:sy n="100" d="100"/>
        </p:scale>
        <p:origin x="630" y="-792"/>
      </p:cViewPr>
      <p:guideLst>
        <p:guide orient="horz" pos="2160"/>
        <p:guide pos="2880"/>
        <p:guide orient="horz" pos="3784"/>
        <p:guide orient="horz" pos="944"/>
        <p:guide pos="414"/>
        <p:guide pos="5459"/>
        <p:guide pos="2963"/>
        <p:guide orient="horz" pos="3264"/>
        <p:guide orient="horz" pos="1253"/>
        <p:guide pos="4464"/>
        <p:guide pos="3401"/>
        <p:guide pos="417"/>
        <p:guide pos="591"/>
      </p:guideLst>
    </p:cSldViewPr>
  </p:slideViewPr>
  <p:outlineViewPr>
    <p:cViewPr>
      <p:scale>
        <a:sx n="33" d="100"/>
        <a:sy n="33" d="100"/>
      </p:scale>
      <p:origin x="0" y="-25277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>
        <p:scale>
          <a:sx n="125" d="100"/>
          <a:sy n="125" d="100"/>
        </p:scale>
        <p:origin x="-1932" y="201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tags" Target="tags/tag1.xml"/><Relationship Id="rId10" Type="http://schemas.openxmlformats.org/officeDocument/2006/relationships/customXml" Target="../customXml/item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1B621FC7-84DA-4CA9-BDA5-5CFB8B091C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de-DE"/>
              <a:t>Header</a:t>
            </a:r>
            <a:endParaRPr lang="en-GB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03A1451-F87F-43E8-BC97-D5859924C52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C06D191-3064-4110-BA39-C2AF6EF2713E}" type="datetimeFigureOut">
              <a:rPr lang="en-GB"/>
              <a:pPr>
                <a:defRPr/>
              </a:pPr>
              <a:t>18/03/2020</a:t>
            </a:fld>
            <a:endParaRPr lang="en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ECACC80-426E-4836-A0C5-12DD6E2E4DD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de-DE"/>
              <a:t>Footer</a:t>
            </a:r>
            <a:endParaRPr lang="en-GB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39D6550-5C35-4804-BCED-CE62BF35633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825D9A9-28A4-4A48-B593-B98A9D1E9C1A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3993FE54-143F-44F4-B9EA-63092C43C21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GB"/>
              <a:t>Header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EAFDBA2-9A8E-48DB-91F5-20A9F1F0BB8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2CCD74D-CC02-48A0-B7AD-442590EEDE17}" type="datetimeFigureOut">
              <a:rPr lang="en-GB"/>
              <a:pPr>
                <a:defRPr/>
              </a:pPr>
              <a:t>18/03/2020</a:t>
            </a:fld>
            <a:endParaRPr lang="en-GB" dirty="0"/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42AB1BF4-5720-4660-AED2-34768648689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52550" y="842963"/>
            <a:ext cx="4152900" cy="3114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6B21C9F7-87D9-470B-91D0-FCCEF25E06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34975" y="4197350"/>
            <a:ext cx="5988050" cy="4260850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1D3CE6-5EC7-4E31-8A33-C549BA4D0E1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GB"/>
              <a:t>Footer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7A80280-73D1-4D94-8D67-DB8774B330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620323A-DA39-4FF4-ABCD-30BC7C2D621A}" type="slidenum">
              <a:rPr lang="en-GB"/>
              <a:pPr>
                <a:defRPr/>
              </a:pPr>
              <a:t>‹N°›</a:t>
            </a:fld>
            <a:endParaRPr lang="en-GB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notesStyle>
    <a:lvl1pPr marL="171450" indent="-171450" algn="l" rtl="0" eaLnBrk="0" fontAlgn="base" hangingPunct="0">
      <a:spcBef>
        <a:spcPct val="30000"/>
      </a:spcBef>
      <a:spcAft>
        <a:spcPct val="0"/>
      </a:spcAft>
      <a:buClr>
        <a:srgbClr val="E64B00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indent="-176213" algn="l" rtl="0" eaLnBrk="0" fontAlgn="base" hangingPunct="0">
      <a:spcBef>
        <a:spcPct val="30000"/>
      </a:spcBef>
      <a:spcAft>
        <a:spcPct val="0"/>
      </a:spcAft>
      <a:buClr>
        <a:srgbClr val="E64B00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1338" indent="-182563" algn="l" rtl="0" eaLnBrk="0" fontAlgn="base" hangingPunct="0">
      <a:spcBef>
        <a:spcPct val="30000"/>
      </a:spcBef>
      <a:spcAft>
        <a:spcPct val="0"/>
      </a:spcAft>
      <a:buClr>
        <a:srgbClr val="E64B00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5963" indent="-174625" algn="l" rtl="0" eaLnBrk="0" fontAlgn="base" hangingPunct="0">
      <a:spcBef>
        <a:spcPct val="30000"/>
      </a:spcBef>
      <a:spcAft>
        <a:spcPct val="0"/>
      </a:spcAft>
      <a:buClr>
        <a:srgbClr val="E64B00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82563" algn="l" rtl="0" eaLnBrk="0" fontAlgn="base" hangingPunct="0">
      <a:spcBef>
        <a:spcPct val="30000"/>
      </a:spcBef>
      <a:spcAft>
        <a:spcPct val="0"/>
      </a:spcAft>
      <a:buClr>
        <a:srgbClr val="E64B00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2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736282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8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de-DE" noProof="1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6" name="Footer Placeholder 3"/>
          <p:cNvSpPr txBox="1">
            <a:spLocks/>
          </p:cNvSpPr>
          <p:nvPr/>
        </p:nvSpPr>
        <p:spPr>
          <a:xfrm>
            <a:off x="1378446" y="6471704"/>
            <a:ext cx="5559214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HS125 – </a:t>
            </a:r>
            <a:r>
              <a:rPr lang="en-US" sz="900" b="0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SF300 and SF100 Valves Test Bench (Filling Valve Job Rotation Maintenance)</a:t>
            </a:r>
            <a:r>
              <a:rPr lang="en-GB" sz="900" b="0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, </a:t>
            </a:r>
            <a:fld id="{AF6A7A01-F0BB-4441-BAB9-3E7CB064C4A1}" type="datetime4">
              <a:rPr lang="en-GB" sz="900" b="0" i="0" u="none" strike="noStrike" kern="1200" baseline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 March 2020</a:t>
            </a:fld>
            <a:endParaRPr lang="en-GB" sz="900" dirty="0">
              <a:solidFill>
                <a:schemeClr val="bg2"/>
              </a:solidFill>
            </a:endParaRP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900" dirty="0">
                <a:solidFill>
                  <a:schemeClr val="bg2"/>
                </a:solidFill>
              </a:rPr>
              <a:t>Page </a:t>
            </a:r>
            <a:fld id="{7873E190-40CF-412D-9604-1EFCEB1508B2}" type="slidenum">
              <a:rPr lang="en-GB" sz="900" smtClean="0">
                <a:solidFill>
                  <a:schemeClr val="bg2"/>
                </a:solidFill>
              </a:rPr>
              <a:pPr/>
              <a:t>‹N°›</a:t>
            </a:fld>
            <a:endParaRPr lang="en-GB" sz="900" dirty="0">
              <a:solidFill>
                <a:schemeClr val="bg2"/>
              </a:solidFill>
            </a:endParaRPr>
          </a:p>
        </p:txBody>
      </p:sp>
      <p:grpSp>
        <p:nvGrpSpPr>
          <p:cNvPr id="88" name="Group 7"/>
          <p:cNvGrpSpPr>
            <a:grpSpLocks/>
          </p:cNvGrpSpPr>
          <p:nvPr/>
        </p:nvGrpSpPr>
        <p:grpSpPr bwMode="auto">
          <a:xfrm>
            <a:off x="7722394" y="6498640"/>
            <a:ext cx="921544" cy="252408"/>
            <a:chOff x="1005" y="1644"/>
            <a:chExt cx="3749" cy="1030"/>
          </a:xfrm>
        </p:grpSpPr>
        <p:sp>
          <p:nvSpPr>
            <p:cNvPr id="89" name="Freeform 8"/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  <p:sp>
          <p:nvSpPr>
            <p:cNvPr id="90" name="Freeform 9"/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359 w 501"/>
                <a:gd name="T1" fmla="*/ 313 h 429"/>
                <a:gd name="T2" fmla="*/ 339 w 501"/>
                <a:gd name="T3" fmla="*/ 287 h 429"/>
                <a:gd name="T4" fmla="*/ 331 w 501"/>
                <a:gd name="T5" fmla="*/ 277 h 429"/>
                <a:gd name="T6" fmla="*/ 288 w 501"/>
                <a:gd name="T7" fmla="*/ 257 h 429"/>
                <a:gd name="T8" fmla="*/ 232 w 501"/>
                <a:gd name="T9" fmla="*/ 313 h 429"/>
                <a:gd name="T10" fmla="*/ 288 w 501"/>
                <a:gd name="T11" fmla="*/ 368 h 429"/>
                <a:gd name="T12" fmla="*/ 331 w 501"/>
                <a:gd name="T13" fmla="*/ 348 h 429"/>
                <a:gd name="T14" fmla="*/ 339 w 501"/>
                <a:gd name="T15" fmla="*/ 338 h 429"/>
                <a:gd name="T16" fmla="*/ 359 w 501"/>
                <a:gd name="T17" fmla="*/ 313 h 429"/>
                <a:gd name="T18" fmla="*/ 162 w 501"/>
                <a:gd name="T19" fmla="*/ 312 h 429"/>
                <a:gd name="T20" fmla="*/ 288 w 501"/>
                <a:gd name="T21" fmla="*/ 188 h 429"/>
                <a:gd name="T22" fmla="*/ 384 w 501"/>
                <a:gd name="T23" fmla="*/ 232 h 429"/>
                <a:gd name="T24" fmla="*/ 385 w 501"/>
                <a:gd name="T25" fmla="*/ 234 h 429"/>
                <a:gd name="T26" fmla="*/ 387 w 501"/>
                <a:gd name="T27" fmla="*/ 233 h 429"/>
                <a:gd name="T28" fmla="*/ 250 w 501"/>
                <a:gd name="T29" fmla="*/ 0 h 429"/>
                <a:gd name="T30" fmla="*/ 0 w 501"/>
                <a:gd name="T31" fmla="*/ 429 h 429"/>
                <a:gd name="T32" fmla="*/ 244 w 501"/>
                <a:gd name="T33" fmla="*/ 429 h 429"/>
                <a:gd name="T34" fmla="*/ 245 w 501"/>
                <a:gd name="T35" fmla="*/ 428 h 429"/>
                <a:gd name="T36" fmla="*/ 220 w 501"/>
                <a:gd name="T37" fmla="*/ 417 h 429"/>
                <a:gd name="T38" fmla="*/ 162 w 501"/>
                <a:gd name="T39" fmla="*/ 312 h 429"/>
                <a:gd name="T40" fmla="*/ 496 w 501"/>
                <a:gd name="T41" fmla="*/ 427 h 429"/>
                <a:gd name="T42" fmla="*/ 470 w 501"/>
                <a:gd name="T43" fmla="*/ 420 h 429"/>
                <a:gd name="T44" fmla="*/ 405 w 501"/>
                <a:gd name="T45" fmla="*/ 367 h 429"/>
                <a:gd name="T46" fmla="*/ 380 w 501"/>
                <a:gd name="T47" fmla="*/ 398 h 429"/>
                <a:gd name="T48" fmla="*/ 333 w 501"/>
                <a:gd name="T49" fmla="*/ 428 h 429"/>
                <a:gd name="T50" fmla="*/ 333 w 501"/>
                <a:gd name="T51" fmla="*/ 429 h 429"/>
                <a:gd name="T52" fmla="*/ 501 w 501"/>
                <a:gd name="T53" fmla="*/ 429 h 429"/>
                <a:gd name="T54" fmla="*/ 501 w 501"/>
                <a:gd name="T55" fmla="*/ 428 h 429"/>
                <a:gd name="T56" fmla="*/ 496 w 501"/>
                <a:gd name="T57" fmla="*/ 427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  <p:sp>
          <p:nvSpPr>
            <p:cNvPr id="91" name="Freeform 10"/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171 w 937"/>
                <a:gd name="T1" fmla="*/ 136 h 326"/>
                <a:gd name="T2" fmla="*/ 78 w 937"/>
                <a:gd name="T3" fmla="*/ 89 h 326"/>
                <a:gd name="T4" fmla="*/ 125 w 937"/>
                <a:gd name="T5" fmla="*/ 53 h 326"/>
                <a:gd name="T6" fmla="*/ 186 w 937"/>
                <a:gd name="T7" fmla="*/ 100 h 326"/>
                <a:gd name="T8" fmla="*/ 253 w 937"/>
                <a:gd name="T9" fmla="*/ 100 h 326"/>
                <a:gd name="T10" fmla="*/ 128 w 937"/>
                <a:gd name="T11" fmla="*/ 0 h 326"/>
                <a:gd name="T12" fmla="*/ 12 w 937"/>
                <a:gd name="T13" fmla="*/ 94 h 326"/>
                <a:gd name="T14" fmla="*/ 104 w 937"/>
                <a:gd name="T15" fmla="*/ 183 h 326"/>
                <a:gd name="T16" fmla="*/ 197 w 937"/>
                <a:gd name="T17" fmla="*/ 234 h 326"/>
                <a:gd name="T18" fmla="*/ 136 w 937"/>
                <a:gd name="T19" fmla="*/ 273 h 326"/>
                <a:gd name="T20" fmla="*/ 67 w 937"/>
                <a:gd name="T21" fmla="*/ 215 h 326"/>
                <a:gd name="T22" fmla="*/ 1 w 937"/>
                <a:gd name="T23" fmla="*/ 215 h 326"/>
                <a:gd name="T24" fmla="*/ 134 w 937"/>
                <a:gd name="T25" fmla="*/ 326 h 326"/>
                <a:gd name="T26" fmla="*/ 263 w 937"/>
                <a:gd name="T27" fmla="*/ 226 h 326"/>
                <a:gd name="T28" fmla="*/ 171 w 937"/>
                <a:gd name="T29" fmla="*/ 136 h 326"/>
                <a:gd name="T30" fmla="*/ 541 w 937"/>
                <a:gd name="T31" fmla="*/ 121 h 326"/>
                <a:gd name="T32" fmla="*/ 541 w 937"/>
                <a:gd name="T33" fmla="*/ 121 h 326"/>
                <a:gd name="T34" fmla="*/ 473 w 937"/>
                <a:gd name="T35" fmla="*/ 87 h 326"/>
                <a:gd name="T36" fmla="*/ 374 w 937"/>
                <a:gd name="T37" fmla="*/ 204 h 326"/>
                <a:gd name="T38" fmla="*/ 475 w 937"/>
                <a:gd name="T39" fmla="*/ 325 h 326"/>
                <a:gd name="T40" fmla="*/ 543 w 937"/>
                <a:gd name="T41" fmla="*/ 290 h 326"/>
                <a:gd name="T42" fmla="*/ 544 w 937"/>
                <a:gd name="T43" fmla="*/ 290 h 326"/>
                <a:gd name="T44" fmla="*/ 544 w 937"/>
                <a:gd name="T45" fmla="*/ 319 h 326"/>
                <a:gd name="T46" fmla="*/ 603 w 937"/>
                <a:gd name="T47" fmla="*/ 319 h 326"/>
                <a:gd name="T48" fmla="*/ 603 w 937"/>
                <a:gd name="T49" fmla="*/ 8 h 326"/>
                <a:gd name="T50" fmla="*/ 541 w 937"/>
                <a:gd name="T51" fmla="*/ 8 h 326"/>
                <a:gd name="T52" fmla="*/ 541 w 937"/>
                <a:gd name="T53" fmla="*/ 121 h 326"/>
                <a:gd name="T54" fmla="*/ 490 w 937"/>
                <a:gd name="T55" fmla="*/ 278 h 326"/>
                <a:gd name="T56" fmla="*/ 436 w 937"/>
                <a:gd name="T57" fmla="*/ 206 h 326"/>
                <a:gd name="T58" fmla="*/ 490 w 937"/>
                <a:gd name="T59" fmla="*/ 134 h 326"/>
                <a:gd name="T60" fmla="*/ 543 w 937"/>
                <a:gd name="T61" fmla="*/ 205 h 326"/>
                <a:gd name="T62" fmla="*/ 490 w 937"/>
                <a:gd name="T63" fmla="*/ 278 h 326"/>
                <a:gd name="T64" fmla="*/ 741 w 937"/>
                <a:gd name="T65" fmla="*/ 87 h 326"/>
                <a:gd name="T66" fmla="*/ 626 w 937"/>
                <a:gd name="T67" fmla="*/ 206 h 326"/>
                <a:gd name="T68" fmla="*/ 741 w 937"/>
                <a:gd name="T69" fmla="*/ 325 h 326"/>
                <a:gd name="T70" fmla="*/ 846 w 937"/>
                <a:gd name="T71" fmla="*/ 249 h 326"/>
                <a:gd name="T72" fmla="*/ 792 w 937"/>
                <a:gd name="T73" fmla="*/ 249 h 326"/>
                <a:gd name="T74" fmla="*/ 743 w 937"/>
                <a:gd name="T75" fmla="*/ 278 h 326"/>
                <a:gd name="T76" fmla="*/ 687 w 937"/>
                <a:gd name="T77" fmla="*/ 221 h 326"/>
                <a:gd name="T78" fmla="*/ 850 w 937"/>
                <a:gd name="T79" fmla="*/ 221 h 326"/>
                <a:gd name="T80" fmla="*/ 741 w 937"/>
                <a:gd name="T81" fmla="*/ 87 h 326"/>
                <a:gd name="T82" fmla="*/ 687 w 937"/>
                <a:gd name="T83" fmla="*/ 182 h 326"/>
                <a:gd name="T84" fmla="*/ 739 w 937"/>
                <a:gd name="T85" fmla="*/ 134 h 326"/>
                <a:gd name="T86" fmla="*/ 788 w 937"/>
                <a:gd name="T87" fmla="*/ 182 h 326"/>
                <a:gd name="T88" fmla="*/ 687 w 937"/>
                <a:gd name="T89" fmla="*/ 182 h 326"/>
                <a:gd name="T90" fmla="*/ 875 w 937"/>
                <a:gd name="T91" fmla="*/ 319 h 326"/>
                <a:gd name="T92" fmla="*/ 937 w 937"/>
                <a:gd name="T93" fmla="*/ 319 h 326"/>
                <a:gd name="T94" fmla="*/ 937 w 937"/>
                <a:gd name="T95" fmla="*/ 8 h 326"/>
                <a:gd name="T96" fmla="*/ 875 w 937"/>
                <a:gd name="T97" fmla="*/ 8 h 326"/>
                <a:gd name="T98" fmla="*/ 875 w 937"/>
                <a:gd name="T99" fmla="*/ 319 h 326"/>
                <a:gd name="T100" fmla="*/ 286 w 937"/>
                <a:gd name="T101" fmla="*/ 319 h 326"/>
                <a:gd name="T102" fmla="*/ 348 w 937"/>
                <a:gd name="T103" fmla="*/ 319 h 326"/>
                <a:gd name="T104" fmla="*/ 348 w 937"/>
                <a:gd name="T105" fmla="*/ 93 h 326"/>
                <a:gd name="T106" fmla="*/ 286 w 937"/>
                <a:gd name="T107" fmla="*/ 93 h 326"/>
                <a:gd name="T108" fmla="*/ 286 w 937"/>
                <a:gd name="T109" fmla="*/ 319 h 326"/>
                <a:gd name="T110" fmla="*/ 286 w 937"/>
                <a:gd name="T111" fmla="*/ 59 h 326"/>
                <a:gd name="T112" fmla="*/ 348 w 937"/>
                <a:gd name="T113" fmla="*/ 59 h 326"/>
                <a:gd name="T114" fmla="*/ 348 w 937"/>
                <a:gd name="T115" fmla="*/ 8 h 326"/>
                <a:gd name="T116" fmla="*/ 286 w 937"/>
                <a:gd name="T117" fmla="*/ 8 h 326"/>
                <a:gd name="T118" fmla="*/ 286 w 937"/>
                <a:gd name="T119" fmla="*/ 5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</p:grpSp>
      <p:cxnSp>
        <p:nvCxnSpPr>
          <p:cNvPr id="49" name="Straight Connector 48"/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62F90293-B49D-4BDC-89C7-94D8AEEB2335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GB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en-GB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35900774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5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9" pos="5556">
          <p15:clr>
            <a:srgbClr val="F26B43"/>
          </p15:clr>
        </p15:guide>
        <p15:guide id="10" orient="horz" pos="4020">
          <p15:clr>
            <a:srgbClr val="F26B43"/>
          </p15:clr>
        </p15:guide>
        <p15:guide id="11" pos="204">
          <p15:clr>
            <a:srgbClr val="F26B43"/>
          </p15:clr>
        </p15:guide>
        <p15:guide id="12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jpe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jpeg"/><Relationship Id="rId5" Type="http://schemas.openxmlformats.org/officeDocument/2006/relationships/image" Target="../media/image2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hteck 3"/>
          <p:cNvSpPr/>
          <p:nvPr/>
        </p:nvSpPr>
        <p:spPr bwMode="auto">
          <a:xfrm>
            <a:off x="649288" y="1770107"/>
            <a:ext cx="3889375" cy="376238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FF6600"/>
              </a:buClr>
              <a:buSzTx/>
              <a:buFontTx/>
              <a:buNone/>
              <a:tabLst/>
              <a:defRPr/>
            </a:pPr>
            <a:r>
              <a:rPr kumimoji="0" lang="fr-FR" sz="1400" b="1" i="0" u="none" strike="noStrike" cap="none" normalizeH="0" baseline="0" noProof="0">
                <a:ln>
                  <a:noFill/>
                </a:ln>
                <a:solidFill>
                  <a:srgbClr val="FFFFFF"/>
                </a:solidFill>
                <a:uLnTx/>
                <a:uFillTx/>
                <a:latin typeface="Arial"/>
                <a:ea typeface="MS PGothic" pitchFamily="34" charset="-128"/>
                <a:cs typeface="+mn-cs"/>
              </a:rPr>
              <a:t>VALEUR ET AVANTAGES</a:t>
            </a:r>
          </a:p>
        </p:txBody>
      </p:sp>
      <p:sp>
        <p:nvSpPr>
          <p:cNvPr id="22" name="Rechteck 4"/>
          <p:cNvSpPr>
            <a:spLocks/>
          </p:cNvSpPr>
          <p:nvPr/>
        </p:nvSpPr>
        <p:spPr bwMode="auto">
          <a:xfrm>
            <a:off x="649288" y="2146344"/>
            <a:ext cx="3889375" cy="3665537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64B00"/>
              </a:buClr>
              <a:buSzTx/>
              <a:buFont typeface="Wingdings" charset="2"/>
              <a:buChar char="§"/>
              <a:tabLst/>
              <a:defRPr/>
            </a:pPr>
            <a:endParaRPr kumimoji="0" lang="en-US" altLang="fr-FR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Rechteck 11"/>
          <p:cNvSpPr/>
          <p:nvPr/>
        </p:nvSpPr>
        <p:spPr bwMode="auto">
          <a:xfrm>
            <a:off x="4751388" y="1770106"/>
            <a:ext cx="3889375" cy="388939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 anchor="ctr"/>
          <a:lstStyle/>
          <a:p>
            <a:pPr marL="190500" marR="0" lvl="0" indent="-19050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r>
              <a:rPr kumimoji="0" lang="fr-FR" sz="1400" b="1" i="0" u="none" strike="noStrike" cap="none" normalizeH="0" baseline="0" noProof="1">
                <a:ln>
                  <a:noFill/>
                </a:ln>
                <a:solidFill>
                  <a:srgbClr val="FFFFFF"/>
                </a:solidFill>
                <a:uLnTx/>
                <a:uFillTx/>
                <a:latin typeface="Arial" charset="0"/>
                <a:ea typeface="+mn-ea"/>
                <a:cs typeface="Arial" charset="0"/>
              </a:rPr>
              <a:t>DESCRIPTION</a:t>
            </a:r>
          </a:p>
        </p:txBody>
      </p:sp>
      <p:sp>
        <p:nvSpPr>
          <p:cNvPr id="24" name="Rechteck 12"/>
          <p:cNvSpPr>
            <a:spLocks/>
          </p:cNvSpPr>
          <p:nvPr/>
        </p:nvSpPr>
        <p:spPr bwMode="auto">
          <a:xfrm>
            <a:off x="4751388" y="2146343"/>
            <a:ext cx="3889375" cy="3652836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E64B00"/>
              </a:buClr>
              <a:buSzTx/>
              <a:buFont typeface="Wingdings" charset="2"/>
              <a:buChar char="§"/>
              <a:tabLst/>
              <a:defRPr/>
            </a:pP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宋体" charset="-122"/>
              <a:cs typeface="+mn-cs"/>
            </a:endParaRPr>
          </a:p>
        </p:txBody>
      </p:sp>
      <p:graphicFrame>
        <p:nvGraphicFramePr>
          <p:cNvPr id="19458" name="Objekt 5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6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19458" name="Objekt 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76" name="Title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461665"/>
          </a:xfrm>
        </p:spPr>
        <p:txBody>
          <a:bodyPr/>
          <a:lstStyle/>
          <a:p>
            <a:r>
              <a:rPr lang="fr-FR"/>
              <a:t>Anticiper la pénurie des pièces de rechange</a:t>
            </a:r>
          </a:p>
        </p:txBody>
      </p:sp>
      <p:sp>
        <p:nvSpPr>
          <p:cNvPr id="19477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47700" y="1462130"/>
            <a:ext cx="7997825" cy="307975"/>
          </a:xfrm>
        </p:spPr>
        <p:txBody>
          <a:bodyPr/>
          <a:lstStyle/>
          <a:p>
            <a:r>
              <a:rPr lang="fr-FR"/>
              <a:t>ELAU LMC300 PACDRIVE 3</a:t>
            </a:r>
          </a:p>
        </p:txBody>
      </p:sp>
      <p:sp>
        <p:nvSpPr>
          <p:cNvPr id="19478" name="Text Placeholder 2"/>
          <p:cNvSpPr txBox="1">
            <a:spLocks/>
          </p:cNvSpPr>
          <p:nvPr/>
        </p:nvSpPr>
        <p:spPr bwMode="auto">
          <a:xfrm>
            <a:off x="668447" y="5901302"/>
            <a:ext cx="7978775" cy="418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82563" indent="-182563">
              <a:spcBef>
                <a:spcPts val="12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57188" indent="-174625">
              <a:buClr>
                <a:srgbClr val="E64B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539750" indent="-182563"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714375" indent="-174625"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17157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62877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08597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54317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Valeur : Obsolescence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Équipements : Rollquattro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Code catalogue : OCL001</a:t>
            </a:r>
          </a:p>
        </p:txBody>
      </p:sp>
      <p:sp>
        <p:nvSpPr>
          <p:cNvPr id="19479" name="BainBulletsConfiguration" hidden="1"/>
          <p:cNvSpPr txBox="1">
            <a:spLocks noChangeArrowheads="1"/>
          </p:cNvSpPr>
          <p:nvPr/>
        </p:nvSpPr>
        <p:spPr bwMode="auto">
          <a:xfrm>
            <a:off x="12700" y="12700"/>
            <a:ext cx="0" cy="1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endParaRPr kumimoji="0" lang="en-US" altLang="fr-FR" sz="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8447" y="2146343"/>
            <a:ext cx="3866263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6922" indent="-136922">
              <a:spcBef>
                <a:spcPct val="45000"/>
              </a:spcBef>
              <a:buClr>
                <a:srgbClr val="E64B00"/>
              </a:buClr>
              <a:buFont typeface="Wingdings" charset="2"/>
              <a:buChar char="§"/>
              <a:defRPr/>
            </a:pPr>
            <a:r>
              <a:rPr lang="fr-FR" sz="1200" b="1">
                <a:solidFill>
                  <a:srgbClr val="E64B00"/>
                </a:solidFill>
              </a:rPr>
              <a:t>Une solution plus sûre grâce à la commercialisation d’un nouveau composant</a:t>
            </a:r>
          </a:p>
          <a:p>
            <a:pPr marL="136922" indent="-136922">
              <a:spcBef>
                <a:spcPct val="45000"/>
              </a:spcBef>
              <a:buClr>
                <a:srgbClr val="E64B00"/>
              </a:buClr>
              <a:buFont typeface="Wingdings" charset="2"/>
              <a:buChar char="§"/>
              <a:defRPr/>
            </a:pPr>
            <a:r>
              <a:rPr lang="fr-FR" sz="1200" b="1">
                <a:solidFill>
                  <a:srgbClr val="E64B00"/>
                </a:solidFill>
              </a:rPr>
              <a:t>Prévention de longs temps d’arrêt en cas de panne</a:t>
            </a:r>
          </a:p>
          <a:p>
            <a:pPr marL="479822" lvl="1" indent="-136922">
              <a:spcBef>
                <a:spcPct val="45000"/>
              </a:spcBef>
              <a:buClr>
                <a:srgbClr val="E64B00"/>
              </a:buClr>
              <a:buFont typeface="Wingdings" charset="2"/>
              <a:buChar char="§"/>
              <a:defRPr/>
            </a:pPr>
            <a:r>
              <a:rPr lang="fr-FR" sz="1200">
                <a:solidFill>
                  <a:srgbClr val="000000"/>
                </a:solidFill>
              </a:rPr>
              <a:t>Le fabricant a cessé la production des ELAU MAX-4/C 600/C 400 et MC-4 installés sur plusieurs étiqueteuses</a:t>
            </a:r>
          </a:p>
          <a:p>
            <a:pPr marL="479822" lvl="1" indent="-136922">
              <a:spcBef>
                <a:spcPct val="45000"/>
              </a:spcBef>
              <a:buClr>
                <a:srgbClr val="E64B00"/>
              </a:buClr>
              <a:buFont typeface="Wingdings" charset="2"/>
              <a:buChar char="§"/>
              <a:defRPr/>
            </a:pPr>
            <a:r>
              <a:rPr lang="fr-FR" sz="1200">
                <a:solidFill>
                  <a:srgbClr val="000000"/>
                </a:solidFill>
              </a:rPr>
              <a:t>Risque imminent d’indisponibilité des pièces de rechange</a:t>
            </a:r>
          </a:p>
          <a:p>
            <a:pPr marL="479822" lvl="1" indent="-136922">
              <a:spcBef>
                <a:spcPct val="45000"/>
              </a:spcBef>
              <a:buClr>
                <a:srgbClr val="E64B00"/>
              </a:buClr>
              <a:buFont typeface="Wingdings" charset="2"/>
              <a:buChar char="§"/>
              <a:defRPr/>
            </a:pPr>
            <a:r>
              <a:rPr lang="fr-FR" sz="1200">
                <a:solidFill>
                  <a:srgbClr val="000000"/>
                </a:solidFill>
              </a:rPr>
              <a:t>Risque d’un long temps d’arrêt pour les équipements sur les sites d’embouteillage</a:t>
            </a:r>
          </a:p>
          <a:p>
            <a:pPr marL="136922" indent="-136922">
              <a:spcBef>
                <a:spcPct val="45000"/>
              </a:spcBef>
              <a:buClr>
                <a:srgbClr val="E64B00"/>
              </a:buClr>
              <a:buFont typeface="Wingdings" charset="2"/>
              <a:buChar char="§"/>
              <a:defRPr/>
            </a:pPr>
            <a:r>
              <a:rPr lang="fr-FR" sz="1200" b="1">
                <a:solidFill>
                  <a:srgbClr val="E64B00"/>
                </a:solidFill>
              </a:rPr>
              <a:t>Nouvelle fonction de contrôle Ethernet/IP </a:t>
            </a:r>
            <a:r>
              <a:rPr lang="fr-FR" sz="1200">
                <a:solidFill>
                  <a:srgbClr val="000000"/>
                </a:solidFill>
              </a:rPr>
              <a:t>au niveau du convertisseur de fréquence (par rapport aux versions qui utilisaient Devicenet pour le marché américain)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F44C1F8-6FC3-4515-B08E-1A90733BAFE7}"/>
              </a:ext>
            </a:extLst>
          </p:cNvPr>
          <p:cNvSpPr/>
          <p:nvPr/>
        </p:nvSpPr>
        <p:spPr>
          <a:xfrm>
            <a:off x="4751388" y="2199168"/>
            <a:ext cx="3910143" cy="1436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6922" lvl="1" indent="-136922">
              <a:spcBef>
                <a:spcPts val="225"/>
              </a:spcBef>
              <a:buClr>
                <a:srgbClr val="E64B00"/>
              </a:buClr>
              <a:buSzPct val="100000"/>
              <a:buFont typeface="Wingdings" charset="2"/>
              <a:buChar char="§"/>
              <a:tabLst>
                <a:tab pos="2231231" algn="l"/>
                <a:tab pos="2363391" algn="l"/>
              </a:tabLst>
              <a:defRPr/>
            </a:pPr>
            <a:r>
              <a:rPr lang="fr-FR" sz="1200">
                <a:solidFill>
                  <a:srgbClr val="000000"/>
                </a:solidFill>
              </a:rPr>
              <a:t>Nouveau système doté du système </a:t>
            </a:r>
            <a:r>
              <a:rPr lang="fr-FR" sz="1200"/>
              <a:t>LMC300 PACDRIVE 3 </a:t>
            </a:r>
            <a:r>
              <a:rPr lang="fr-FR" sz="1200">
                <a:solidFill>
                  <a:srgbClr val="000000"/>
                </a:solidFill>
              </a:rPr>
              <a:t>:</a:t>
            </a:r>
          </a:p>
          <a:p>
            <a:pPr marL="479822" lvl="2" indent="-136922">
              <a:spcBef>
                <a:spcPts val="225"/>
              </a:spcBef>
              <a:buClr>
                <a:srgbClr val="E64B00"/>
              </a:buClr>
              <a:buSzPct val="100000"/>
              <a:buFont typeface="Wingdings" charset="2"/>
              <a:buChar char="§"/>
              <a:tabLst>
                <a:tab pos="2231231" algn="l"/>
                <a:tab pos="2363391" algn="l"/>
              </a:tabLst>
              <a:defRPr/>
            </a:pPr>
            <a:r>
              <a:rPr lang="fr-FR" sz="1200">
                <a:solidFill>
                  <a:srgbClr val="000000"/>
                </a:solidFill>
              </a:rPr>
              <a:t>Le nouveau système comprend l’automate </a:t>
            </a:r>
            <a:r>
              <a:rPr lang="fr-FR" sz="1200"/>
              <a:t>LMC300 PACDRIVE 3  </a:t>
            </a:r>
            <a:r>
              <a:rPr lang="fr-FR" sz="1200">
                <a:solidFill>
                  <a:srgbClr val="000000"/>
                </a:solidFill>
              </a:rPr>
              <a:t>doté d'un servomoteur LXM62 </a:t>
            </a:r>
          </a:p>
          <a:p>
            <a:pPr marL="479822" lvl="2" indent="-136922">
              <a:spcBef>
                <a:spcPts val="225"/>
              </a:spcBef>
              <a:buClr>
                <a:srgbClr val="E64B00"/>
              </a:buClr>
              <a:buSzPct val="100000"/>
              <a:buFont typeface="Wingdings" charset="2"/>
              <a:buChar char="§"/>
              <a:tabLst>
                <a:tab pos="2231231" algn="l"/>
                <a:tab pos="2363391" algn="l"/>
              </a:tabLst>
              <a:defRPr/>
            </a:pPr>
            <a:r>
              <a:rPr lang="fr-FR" sz="1200">
                <a:solidFill>
                  <a:srgbClr val="000000"/>
                </a:solidFill>
              </a:rPr>
              <a:t>Fonctionne uniquement avec les moteurs Elau SH qui seront aussi inclus dans les O&amp;U le cas échéant (pour remplacer le modèle SM obsolète)</a:t>
            </a:r>
          </a:p>
        </p:txBody>
      </p:sp>
      <p:pic>
        <p:nvPicPr>
          <p:cNvPr id="17" name="Immagine 16" descr="Immagine che contiene computer&#10;&#10;Descrizione generata automaticamente">
            <a:extLst>
              <a:ext uri="{FF2B5EF4-FFF2-40B4-BE49-F238E27FC236}">
                <a16:creationId xmlns:a16="http://schemas.microsoft.com/office/drawing/2014/main" id="{C71DD28B-7F8E-4DF3-9D39-675053A8A9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0283" y="4144566"/>
            <a:ext cx="1407319" cy="1407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Immagine 17">
            <a:extLst>
              <a:ext uri="{FF2B5EF4-FFF2-40B4-BE49-F238E27FC236}">
                <a16:creationId xmlns:a16="http://schemas.microsoft.com/office/drawing/2014/main" id="{A741A42B-B3D9-4023-933F-1E395DB6CE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3757" y="4044553"/>
            <a:ext cx="1607344" cy="1607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948743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3"/>
  <p:tag name="ARTICULATE_PROJECT_OPEN" val="0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DE-modele" id="{16C6E12C-1E21-48B3-BC3B-A4C11BF45D07}" vid="{56CFF798-9613-40F9-8F33-2A66BF195C2C}"/>
    </a:ext>
  </a:extLst>
</a:theme>
</file>

<file path=ppt/theme/theme2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C1934A45FF5D4B8D5F4B18333E543F" ma:contentTypeVersion="10" ma:contentTypeDescription="Crée un document." ma:contentTypeScope="" ma:versionID="c6fbba80f5b5790d9660e81b4bb1c2cf">
  <xsd:schema xmlns:xsd="http://www.w3.org/2001/XMLSchema" xmlns:xs="http://www.w3.org/2001/XMLSchema" xmlns:p="http://schemas.microsoft.com/office/2006/metadata/properties" xmlns:ns2="0911191c-8472-4eb5-a739-69bdbf5e668c" targetNamespace="http://schemas.microsoft.com/office/2006/metadata/properties" ma:root="true" ma:fieldsID="1b32f2aa824e076c1c942a171e6602e7" ns2:_="">
    <xsd:import namespace="0911191c-8472-4eb5-a739-69bdbf5e668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11191c-8472-4eb5-a739-69bdbf5e66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10DE008-DDD1-4EF2-9560-57DF27CFF71B}"/>
</file>

<file path=customXml/itemProps2.xml><?xml version="1.0" encoding="utf-8"?>
<ds:datastoreItem xmlns:ds="http://schemas.openxmlformats.org/officeDocument/2006/customXml" ds:itemID="{49033066-A0BF-4EB3-9561-9A6A13805CAC}"/>
</file>

<file path=customXml/itemProps3.xml><?xml version="1.0" encoding="utf-8"?>
<ds:datastoreItem xmlns:ds="http://schemas.openxmlformats.org/officeDocument/2006/customXml" ds:itemID="{C2C410B1-E61C-4EF9-8848-8E3006D60C30}"/>
</file>

<file path=docProps/app.xml><?xml version="1.0" encoding="utf-8"?>
<Properties xmlns="http://schemas.openxmlformats.org/officeDocument/2006/extended-properties" xmlns:vt="http://schemas.openxmlformats.org/officeDocument/2006/docPropsVTypes">
  <Template>Sidel_Template_16x9_SHORT_2019</Template>
  <TotalTime>62</TotalTime>
  <Words>171</Words>
  <Application>Microsoft Office PowerPoint</Application>
  <PresentationFormat>Affichage à l'écran (4:3)</PresentationFormat>
  <Paragraphs>16</Paragraphs>
  <Slides>1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MS PGothic</vt:lpstr>
      <vt:lpstr>宋体</vt:lpstr>
      <vt:lpstr>Arial</vt:lpstr>
      <vt:lpstr>Wingdings</vt:lpstr>
      <vt:lpstr>1_NewSidel_Template_4x3_with add layouts</vt:lpstr>
      <vt:lpstr>think-cell Folie</vt:lpstr>
      <vt:lpstr>Anticiper la pénurie des pièces de rechange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I&amp;C Commercial Price</dc:title>
  <dc:creator>Luca.Moschini@sidel.com</dc:creator>
  <cp:lastModifiedBy>Delphine Roger</cp:lastModifiedBy>
  <cp:revision>251</cp:revision>
  <dcterms:created xsi:type="dcterms:W3CDTF">2019-02-20T10:39:16Z</dcterms:created>
  <dcterms:modified xsi:type="dcterms:W3CDTF">2020-03-18T15:33:18Z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1F47552F-2D7C-4099-8EF3-419AFDBA81FA</vt:lpwstr>
  </property>
  <property fmtid="{D5CDD505-2E9C-101B-9397-08002B2CF9AE}" pid="3" name="ArticulatePath">
    <vt:lpwstr>Sidel_Template_4x3_opt</vt:lpwstr>
  </property>
  <property fmtid="{D5CDD505-2E9C-101B-9397-08002B2CF9AE}" pid="4" name="MSIP_Label_94480757-a570-4f64-84e7-c5b3ffe9d573_Enabled">
    <vt:lpwstr>True</vt:lpwstr>
  </property>
  <property fmtid="{D5CDD505-2E9C-101B-9397-08002B2CF9AE}" pid="5" name="MSIP_Label_94480757-a570-4f64-84e7-c5b3ffe9d573_SiteId">
    <vt:lpwstr>2390cbd1-e663-4321-bc93-ba298637ce52</vt:lpwstr>
  </property>
  <property fmtid="{D5CDD505-2E9C-101B-9397-08002B2CF9AE}" pid="6" name="MSIP_Label_94480757-a570-4f64-84e7-c5b3ffe9d573_Ref">
    <vt:lpwstr>https://api.informationprotection.azure.com/api/2390cbd1-e663-4321-bc93-ba298637ce52</vt:lpwstr>
  </property>
  <property fmtid="{D5CDD505-2E9C-101B-9397-08002B2CF9AE}" pid="7" name="MSIP_Label_94480757-a570-4f64-84e7-c5b3ffe9d573_Owner">
    <vt:lpwstr>100877@sidel.com</vt:lpwstr>
  </property>
  <property fmtid="{D5CDD505-2E9C-101B-9397-08002B2CF9AE}" pid="8" name="MSIP_Label_94480757-a570-4f64-84e7-c5b3ffe9d573_SetDate">
    <vt:lpwstr>2019-04-08T19:18:40.1898798+02:00</vt:lpwstr>
  </property>
  <property fmtid="{D5CDD505-2E9C-101B-9397-08002B2CF9AE}" pid="9" name="MSIP_Label_94480757-a570-4f64-84e7-c5b3ffe9d573_Name">
    <vt:lpwstr>General</vt:lpwstr>
  </property>
  <property fmtid="{D5CDD505-2E9C-101B-9397-08002B2CF9AE}" pid="10" name="MSIP_Label_94480757-a570-4f64-84e7-c5b3ffe9d573_Application">
    <vt:lpwstr>Microsoft Azure Information Protection</vt:lpwstr>
  </property>
  <property fmtid="{D5CDD505-2E9C-101B-9397-08002B2CF9AE}" pid="11" name="MSIP_Label_94480757-a570-4f64-84e7-c5b3ffe9d573_Extended_MSFT_Method">
    <vt:lpwstr>Automatic</vt:lpwstr>
  </property>
  <property fmtid="{D5CDD505-2E9C-101B-9397-08002B2CF9AE}" pid="12" name="Sensitivity">
    <vt:lpwstr>General</vt:lpwstr>
  </property>
  <property fmtid="{D5CDD505-2E9C-101B-9397-08002B2CF9AE}" pid="13" name="ContentTypeId">
    <vt:lpwstr>0x01010048C1934A45FF5D4B8D5F4B18333E543F</vt:lpwstr>
  </property>
</Properties>
</file>