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784" userDrawn="1">
          <p15:clr>
            <a:srgbClr val="A4A3A4"/>
          </p15:clr>
        </p15:guide>
        <p15:guide id="4" orient="horz" pos="944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5459" userDrawn="1">
          <p15:clr>
            <a:srgbClr val="A4A3A4"/>
          </p15:clr>
        </p15:guide>
        <p15:guide id="7" pos="2963" userDrawn="1">
          <p15:clr>
            <a:srgbClr val="A4A3A4"/>
          </p15:clr>
        </p15:guide>
        <p15:guide id="8" orient="horz" pos="3264" userDrawn="1">
          <p15:clr>
            <a:srgbClr val="A4A3A4"/>
          </p15:clr>
        </p15:guide>
        <p15:guide id="9" orient="horz" pos="1253" userDrawn="1">
          <p15:clr>
            <a:srgbClr val="A4A3A4"/>
          </p15:clr>
        </p15:guide>
        <p15:guide id="10" pos="4464" userDrawn="1">
          <p15:clr>
            <a:srgbClr val="A4A3A4"/>
          </p15:clr>
        </p15:guide>
        <p15:guide id="11" pos="3401" userDrawn="1">
          <p15:clr>
            <a:srgbClr val="A4A3A4"/>
          </p15:clr>
        </p15:guide>
        <p15:guide id="12" pos="417" userDrawn="1">
          <p15:clr>
            <a:srgbClr val="A4A3A4"/>
          </p15:clr>
        </p15:guide>
        <p15:guide id="13" pos="5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B00"/>
    <a:srgbClr val="FF0000"/>
    <a:srgbClr val="FFDF7F"/>
    <a:srgbClr val="FFFFFF"/>
    <a:srgbClr val="FF9900"/>
    <a:srgbClr val="E7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88" autoAdjust="0"/>
    <p:restoredTop sz="95280" autoAdjust="0"/>
  </p:normalViewPr>
  <p:slideViewPr>
    <p:cSldViewPr snapToGrid="0">
      <p:cViewPr varScale="1">
        <p:scale>
          <a:sx n="82" d="100"/>
          <a:sy n="82" d="100"/>
        </p:scale>
        <p:origin x="1699" y="72"/>
      </p:cViewPr>
      <p:guideLst>
        <p:guide orient="horz" pos="2160"/>
        <p:guide pos="2880"/>
        <p:guide orient="horz" pos="3784"/>
        <p:guide orient="horz" pos="944"/>
        <p:guide pos="414"/>
        <p:guide pos="5459"/>
        <p:guide pos="2963"/>
        <p:guide orient="horz" pos="3264"/>
        <p:guide orient="horz" pos="1253"/>
        <p:guide pos="4464"/>
        <p:guide pos="3401"/>
        <p:guide pos="417"/>
        <p:guide pos="591"/>
      </p:guideLst>
    </p:cSldViewPr>
  </p:slideViewPr>
  <p:outlineViewPr>
    <p:cViewPr>
      <p:scale>
        <a:sx n="33" d="100"/>
        <a:sy n="33" d="100"/>
      </p:scale>
      <p:origin x="0" y="-2527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tags" Target="tags/tag1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1B621FC7-84DA-4CA9-BDA5-5CFB8B091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Header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03A1451-F87F-43E8-BC97-D5859924C5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C06D191-3064-4110-BA39-C2AF6EF2713E}" type="datetimeFigureOut">
              <a:rPr lang="en-GB"/>
              <a:pPr>
                <a:defRPr/>
              </a:pPr>
              <a:t>12/03/2020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CACC80-426E-4836-A0C5-12DD6E2E4D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Footer</a:t>
            </a:r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39D6550-5C35-4804-BCED-CE62BF3563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825D9A9-28A4-4A48-B593-B98A9D1E9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3993FE54-143F-44F4-B9EA-63092C43C2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Header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EAFDBA2-9A8E-48DB-91F5-20A9F1F0BB8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CCD74D-CC02-48A0-B7AD-442590EEDE17}" type="datetimeFigureOut">
              <a:rPr lang="en-GB"/>
              <a:pPr>
                <a:defRPr/>
              </a:pPr>
              <a:t>12/03/2020</a:t>
            </a:fld>
            <a:endParaRPr lang="en-GB" dirty="0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2AB1BF4-5720-4660-AED2-347686486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52550" y="842963"/>
            <a:ext cx="4152900" cy="3114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6B21C9F7-87D9-470B-91D0-FCCEF25E0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4975" y="4197350"/>
            <a:ext cx="5988050" cy="42608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1D3CE6-5EC7-4E31-8A33-C549BA4D0E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Footer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A80280-73D1-4D94-8D67-DB8774B330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20323A-DA39-4FF4-ABCD-30BC7C2D62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rtl="0" eaLnBrk="0" fontAlgn="base" hangingPunct="0">
      <a:spcBef>
        <a:spcPct val="30000"/>
      </a:spcBef>
      <a:spcAft>
        <a:spcPct val="0"/>
      </a:spcAft>
      <a:buClr>
        <a:srgbClr val="E64B00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3628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555921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HS125 – </a:t>
            </a:r>
            <a:r>
              <a:rPr lang="en-US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SF300 and SF100 Valves Test Bench (Filling Valve Job Rotation Maintenance)</a:t>
            </a:r>
            <a:r>
              <a:rPr lang="en-GB" sz="900" b="0" i="0" u="none" strike="noStrike" kern="1200" baseline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 March 2020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2F90293-B49D-4BDC-89C7-94D8AEEB233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900774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9" pos="5556">
          <p15:clr>
            <a:srgbClr val="F26B43"/>
          </p15:clr>
        </p15:guide>
        <p15:guide id="10" orient="horz" pos="4020">
          <p15:clr>
            <a:srgbClr val="F26B43"/>
          </p15:clr>
        </p15:guide>
        <p15:guide id="11" pos="204">
          <p15:clr>
            <a:srgbClr val="F26B43"/>
          </p15:clr>
        </p15:guide>
        <p15:guide id="12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lang="pt-BR" dirty="1" kumimoji="0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MS PGothic" pitchFamily="34" charset="-128"/>
                <a:cs typeface="+mn-cs"/>
              </a:rPr>
              <a:t>VALOR E VANTAGENS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lang="pt-BR" dirty="1" kumimoji="0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+mn-ea"/>
                <a:cs typeface="Arial" charset="0"/>
              </a:rPr>
              <a:t>DESCRIÇÃO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pt-BR" dirty="1"/>
              <a:t>Previna paradas por falta de peças</a:t>
            </a:r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pt-BR" dirty="1"/>
              <a:t>PACDRIVE 3 LMC300 ELAU</a:t>
            </a:r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Valor: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Obsolescência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Equipamento: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Rollquattro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Código do catálogo: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pt-BR" dirty="1" kumimoji="0" sz="800" b="0" i="0" u="none" strike="noStrike" cap="none" normalizeH="0" baseline="0" noProof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OCL001</a:t>
            </a: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447" y="2146343"/>
            <a:ext cx="3866263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sz="1200" b="1">
                <a:solidFill>
                  <a:srgbClr val="E64B00"/>
                </a:solidFill>
              </a:rPr>
              <a:t>Solução mais segura com componente novo disponível no mercado.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sz="1200" b="1">
                <a:solidFill>
                  <a:srgbClr val="E64B00"/>
                </a:solidFill>
              </a:rPr>
              <a:t>Previne longas paradas em caso de falha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sz="1200">
                <a:solidFill>
                  <a:srgbClr val="000000"/>
                </a:solidFill>
              </a:rPr>
              <a:t>A produção de ELAU MAX-4/C 600/C 400 e MC-4, instalados em diversas rotuladoras, foi descontinuada pelo fabricante.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sz="1200">
                <a:solidFill>
                  <a:srgbClr val="000000"/>
                </a:solidFill>
              </a:rPr>
              <a:t>Risco iminente de indisponibilidade de peça de reposição.</a:t>
            </a:r>
          </a:p>
          <a:p>
            <a:pPr marL="479822" lvl="1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sz="1200">
                <a:solidFill>
                  <a:srgbClr val="000000"/>
                </a:solidFill>
              </a:rPr>
              <a:t>Risco de parada prolongada de equipamentos em fábricas de envase.</a:t>
            </a:r>
          </a:p>
          <a:p>
            <a:pPr marL="136922" indent="-136922">
              <a:spcBef>
                <a:spcPct val="45000"/>
              </a:spcBef>
              <a:buClr>
                <a:srgbClr val="E64B00"/>
              </a:buClr>
              <a:buFont typeface="Wingdings" charset="2"/>
              <a:buChar char="§"/>
              <a:defRPr/>
            </a:pPr>
            <a:r>
              <a:rPr lang="pt-BR" dirty="1" b="1" sz="1200">
                <a:solidFill>
                  <a:srgbClr val="E64B00"/>
                </a:solidFill>
              </a:rPr>
              <a:t>Função de controle Ethernet IP adicional </a:t>
            </a:r>
            <a:r>
              <a:rPr lang="pt-BR" dirty="1" sz="1200">
                <a:solidFill>
                  <a:srgbClr val="000000"/>
                </a:solidFill>
              </a:rPr>
              <a:t>para o conversor de frequência (em comparação com as versões com Devicenet para o mercado US)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F44C1F8-6FC3-4515-B08E-1A90733BAFE7}"/>
              </a:ext>
            </a:extLst>
          </p:cNvPr>
          <p:cNvSpPr/>
          <p:nvPr/>
        </p:nvSpPr>
        <p:spPr>
          <a:xfrm>
            <a:off x="4751388" y="2199168"/>
            <a:ext cx="3910143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922" lvl="1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pt-BR" dirty="1" sz="1200">
                <a:solidFill>
                  <a:srgbClr val="000000"/>
                </a:solidFill>
              </a:rPr>
              <a:t>Novo sistema com </a:t>
            </a:r>
            <a:r>
              <a:rPr lang="pt-BR" dirty="1" sz="1200"/>
              <a:t>PACDRIVE 3 LMC300</a:t>
            </a:r>
            <a:r>
              <a:rPr lang="pt-BR" dirty="1" sz="1200">
                <a:solidFill>
                  <a:srgbClr val="000000"/>
                </a:solidFill>
              </a:rPr>
              <a:t>: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pt-BR" dirty="1" sz="1200">
                <a:solidFill>
                  <a:srgbClr val="000000"/>
                </a:solidFill>
              </a:rPr>
              <a:t>O novo sistema consiste de um controlador </a:t>
            </a:r>
            <a:r>
              <a:rPr lang="pt-BR" dirty="1" sz="1200"/>
              <a:t>PACDRIVE 3LMC300 </a:t>
            </a:r>
            <a:r>
              <a:rPr lang="pt-BR" dirty="1" sz="1200">
                <a:solidFill>
                  <a:srgbClr val="000000"/>
                </a:solidFill>
              </a:rPr>
              <a:t>com servocomando LXM62.</a:t>
            </a:r>
            <a:r>
              <a:rPr lang="pt-BR" dirty="1" sz="1200">
                <a:solidFill>
                  <a:srgbClr val="000000"/>
                </a:solidFill>
              </a:rPr>
              <a:t> </a:t>
            </a:r>
          </a:p>
          <a:p>
            <a:pPr marL="479822" lvl="2" indent="-136922">
              <a:spcBef>
                <a:spcPts val="225"/>
              </a:spcBef>
              <a:buClr>
                <a:srgbClr val="E64B00"/>
              </a:buClr>
              <a:buSzPct val="100000"/>
              <a:buFont typeface="Wingdings" charset="2"/>
              <a:buChar char="§"/>
              <a:tabLst>
                <a:tab pos="2231231" algn="l"/>
                <a:tab pos="2363391" algn="l"/>
              </a:tabLst>
              <a:defRPr/>
            </a:pPr>
            <a:r>
              <a:rPr lang="pt-BR" dirty="1" sz="1200">
                <a:solidFill>
                  <a:srgbClr val="000000"/>
                </a:solidFill>
              </a:rPr>
              <a:t>Funciona com motores SH Elau, que também serão incluídos em O&amp;U, se necessário (a fim de substituir o modelo SM obsoleto).</a:t>
            </a:r>
          </a:p>
        </p:txBody>
      </p:sp>
      <p:pic>
        <p:nvPicPr>
          <p:cNvPr id="17" name="Immagine 16" descr="Immagine che contiene computer&#10;&#10;Descrizione generata automaticamente">
            <a:extLst>
              <a:ext uri="{FF2B5EF4-FFF2-40B4-BE49-F238E27FC236}">
                <a16:creationId xmlns:a16="http://schemas.microsoft.com/office/drawing/2014/main" id="{C71DD28B-7F8E-4DF3-9D39-675053A8A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283" y="4144566"/>
            <a:ext cx="1407319" cy="1407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mmagine 17">
            <a:extLst>
              <a:ext uri="{FF2B5EF4-FFF2-40B4-BE49-F238E27FC236}">
                <a16:creationId xmlns:a16="http://schemas.microsoft.com/office/drawing/2014/main" id="{A741A42B-B3D9-4023-933F-1E395DB6C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757" y="4044553"/>
            <a:ext cx="1607344" cy="1607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C1934A45FF5D4B8D5F4B18333E543F" ma:contentTypeVersion="10" ma:contentTypeDescription="Crée un document." ma:contentTypeScope="" ma:versionID="c6fbba80f5b5790d9660e81b4bb1c2cf">
  <xsd:schema xmlns:xsd="http://www.w3.org/2001/XMLSchema" xmlns:xs="http://www.w3.org/2001/XMLSchema" xmlns:p="http://schemas.microsoft.com/office/2006/metadata/properties" xmlns:ns2="0911191c-8472-4eb5-a739-69bdbf5e668c" targetNamespace="http://schemas.microsoft.com/office/2006/metadata/properties" ma:root="true" ma:fieldsID="1b32f2aa824e076c1c942a171e6602e7" ns2:_="">
    <xsd:import namespace="0911191c-8472-4eb5-a739-69bdbf5e66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11191c-8472-4eb5-a739-69bdbf5e6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CB42E5-1AE4-4325-9E1C-18C0EA388853}"/>
</file>

<file path=customXml/itemProps2.xml><?xml version="1.0" encoding="utf-8"?>
<ds:datastoreItem xmlns:ds="http://schemas.openxmlformats.org/officeDocument/2006/customXml" ds:itemID="{DCABD71C-AC97-41E8-9CE8-7EB58448E2DB}"/>
</file>

<file path=customXml/itemProps3.xml><?xml version="1.0" encoding="utf-8"?>
<ds:datastoreItem xmlns:ds="http://schemas.openxmlformats.org/officeDocument/2006/customXml" ds:itemID="{8E76DA30-6C82-4BA9-A4B8-655FD901DE7B}"/>
</file>

<file path=docProps/app.xml><?xml version="1.0" encoding="utf-8"?>
<Properties xmlns="http://schemas.openxmlformats.org/officeDocument/2006/extended-properties" xmlns:vt="http://schemas.openxmlformats.org/officeDocument/2006/docPropsVTypes">
  <Template>Sidel_Template_16x9_SHORT_2019</Template>
  <TotalTime>61</TotalTime>
  <Words>148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宋体</vt:lpstr>
      <vt:lpstr>Arial</vt:lpstr>
      <vt:lpstr>Wingdings</vt:lpstr>
      <vt:lpstr>1_NewSidel_Template_4x3_with add layouts</vt:lpstr>
      <vt:lpstr>think-cell Folie</vt:lpstr>
      <vt:lpstr>Anticipate spare parts shortage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I&amp;C Commercial Price</dc:title>
  <dc:creator>Luca.Moschini@sidel.com</dc:creator>
  <cp:lastModifiedBy>Sorega, Dan</cp:lastModifiedBy>
  <cp:revision>251</cp:revision>
  <dcterms:created xsi:type="dcterms:W3CDTF">2019-02-20T10:39:16Z</dcterms:created>
  <dcterms:modified xsi:type="dcterms:W3CDTF">2020-03-12T13:07:30Z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100877@sidel.com</vt:lpwstr>
  </property>
  <property fmtid="{D5CDD505-2E9C-101B-9397-08002B2CF9AE}" pid="8" name="MSIP_Label_94480757-a570-4f64-84e7-c5b3ffe9d573_SetDate">
    <vt:lpwstr>2019-04-08T19:18:40.1898798+02:00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  <property fmtid="{D5CDD505-2E9C-101B-9397-08002B2CF9AE}" pid="13" name="ContentTypeId">
    <vt:lpwstr>0x01010048C1934A45FF5D4B8D5F4B18333E543F</vt:lpwstr>
  </property>
</Properties>
</file>