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>
        <p:scale>
          <a:sx n="70" d="100"/>
          <a:sy n="70" d="100"/>
        </p:scale>
        <p:origin x="782" y="-418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19/03/2020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14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‹Nº›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xmlns="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11976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Y VENTAJAS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DESCRIPCIÓN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es-ES"/>
              <a:t>Kit de cilindros de la unidad de empalme Festo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s-ES" sz="800">
                <a:solidFill>
                  <a:srgbClr val="000000"/>
                </a:solidFill>
              </a:rPr>
              <a:t>Valor: Obsolescencia</a:t>
            </a:r>
          </a:p>
          <a:p>
            <a:pPr>
              <a:defRPr/>
            </a:pPr>
            <a:r>
              <a:rPr lang="es-ES" sz="800">
                <a:solidFill>
                  <a:srgbClr val="000000"/>
                </a:solidFill>
              </a:rPr>
              <a:t>Equipo: Rollquattro, Matrix</a:t>
            </a:r>
          </a:p>
          <a:p>
            <a:pPr>
              <a:defRPr/>
            </a:pPr>
            <a:r>
              <a:rPr lang="es-ES" sz="800">
                <a:solidFill>
                  <a:srgbClr val="000000"/>
                </a:solidFill>
              </a:rPr>
              <a:t>Código de catálogo: OCL002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3655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b="1" dirty="0"/>
              <a:t>Una solución más segura con un componente más reciente de </a:t>
            </a:r>
            <a:r>
              <a:rPr lang="es-ES" sz="1050" b="1" dirty="0" err="1"/>
              <a:t>Sidel</a:t>
            </a:r>
            <a:r>
              <a:rPr lang="es-ES" sz="1050" b="1" dirty="0"/>
              <a:t>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b="1" dirty="0">
                <a:solidFill>
                  <a:srgbClr val="E64B00"/>
                </a:solidFill>
              </a:rPr>
              <a:t>Prevención de paros prolongados en caso de falla: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 smtClean="0">
                <a:solidFill>
                  <a:srgbClr val="000000"/>
                </a:solidFill>
              </a:rPr>
              <a:t>Cese de producción de antiguos cilindros </a:t>
            </a:r>
            <a:r>
              <a:rPr lang="es-ES" sz="1050" dirty="0">
                <a:solidFill>
                  <a:srgbClr val="000000"/>
                </a:solidFill>
              </a:rPr>
              <a:t>BIMBA </a:t>
            </a:r>
            <a:r>
              <a:rPr lang="es-ES" sz="1050" dirty="0" smtClean="0">
                <a:solidFill>
                  <a:srgbClr val="000000"/>
                </a:solidFill>
              </a:rPr>
              <a:t>de la </a:t>
            </a:r>
            <a:r>
              <a:rPr lang="es-ES" sz="1050" dirty="0">
                <a:solidFill>
                  <a:srgbClr val="000000"/>
                </a:solidFill>
              </a:rPr>
              <a:t>gama anterior de </a:t>
            </a:r>
            <a:r>
              <a:rPr lang="es-ES" sz="1050" dirty="0" smtClean="0">
                <a:solidFill>
                  <a:srgbClr val="000000"/>
                </a:solidFill>
              </a:rPr>
              <a:t>etiquetadoras por parte de </a:t>
            </a:r>
            <a:r>
              <a:rPr lang="es-ES" sz="1050" dirty="0" err="1" smtClean="0">
                <a:solidFill>
                  <a:srgbClr val="000000"/>
                </a:solidFill>
              </a:rPr>
              <a:t>Sidel</a:t>
            </a:r>
            <a:r>
              <a:rPr lang="es-ES" sz="1050" dirty="0" smtClean="0">
                <a:solidFill>
                  <a:srgbClr val="000000"/>
                </a:solidFill>
              </a:rPr>
              <a:t>.</a:t>
            </a:r>
            <a:endParaRPr lang="es-ES" sz="1050" dirty="0">
              <a:solidFill>
                <a:srgbClr val="000000"/>
              </a:solidFill>
            </a:endParaRP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R</a:t>
            </a:r>
            <a:r>
              <a:rPr lang="es-ES" sz="1050" dirty="0" smtClean="0">
                <a:solidFill>
                  <a:srgbClr val="000000"/>
                </a:solidFill>
              </a:rPr>
              <a:t>iesgo </a:t>
            </a:r>
            <a:r>
              <a:rPr lang="es-ES" sz="1050" dirty="0">
                <a:solidFill>
                  <a:srgbClr val="000000"/>
                </a:solidFill>
              </a:rPr>
              <a:t>de una inminente falta de repuestos.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 smtClean="0">
                <a:solidFill>
                  <a:srgbClr val="000000"/>
                </a:solidFill>
              </a:rPr>
              <a:t>Posibles paros largos </a:t>
            </a:r>
            <a:r>
              <a:rPr lang="es-ES" sz="1050" dirty="0" smtClean="0">
                <a:solidFill>
                  <a:srgbClr val="000000"/>
                </a:solidFill>
              </a:rPr>
              <a:t>en</a:t>
            </a:r>
            <a:r>
              <a:rPr lang="es-ES" sz="1050" dirty="0" smtClean="0">
                <a:solidFill>
                  <a:srgbClr val="000000"/>
                </a:solidFill>
              </a:rPr>
              <a:t> plantas de </a:t>
            </a:r>
            <a:r>
              <a:rPr lang="es-ES" sz="1050" dirty="0">
                <a:solidFill>
                  <a:srgbClr val="000000"/>
                </a:solidFill>
              </a:rPr>
              <a:t>embotellado.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b="1" dirty="0">
                <a:solidFill>
                  <a:srgbClr val="E64B00"/>
                </a:solidFill>
              </a:rPr>
              <a:t>Mejor rendimiento (precisión </a:t>
            </a:r>
            <a:r>
              <a:rPr lang="es-ES" sz="1050" b="1" dirty="0" smtClean="0">
                <a:solidFill>
                  <a:srgbClr val="E64B00"/>
                </a:solidFill>
              </a:rPr>
              <a:t>en aplicaciones </a:t>
            </a:r>
            <a:r>
              <a:rPr lang="es-ES" sz="1050" b="1" dirty="0">
                <a:solidFill>
                  <a:srgbClr val="E64B00"/>
                </a:solidFill>
              </a:rPr>
              <a:t>de alta velocidad, arranque más rápido </a:t>
            </a:r>
            <a:r>
              <a:rPr lang="es-ES" sz="1050" b="1" dirty="0" smtClean="0">
                <a:solidFill>
                  <a:srgbClr val="E64B00"/>
                </a:solidFill>
              </a:rPr>
              <a:t>tras inactividad</a:t>
            </a:r>
            <a:r>
              <a:rPr lang="es-ES" sz="1050" b="1" dirty="0">
                <a:solidFill>
                  <a:srgbClr val="E64B00"/>
                </a:solidFill>
              </a:rPr>
              <a:t>):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 smtClean="0">
                <a:solidFill>
                  <a:srgbClr val="000000"/>
                </a:solidFill>
              </a:rPr>
              <a:t>Según las </a:t>
            </a:r>
            <a:r>
              <a:rPr lang="es-ES" sz="1050" dirty="0">
                <a:solidFill>
                  <a:srgbClr val="000000"/>
                </a:solidFill>
              </a:rPr>
              <a:t>pruebas </a:t>
            </a:r>
            <a:r>
              <a:rPr lang="es-ES" sz="1050" dirty="0" smtClean="0">
                <a:solidFill>
                  <a:srgbClr val="000000"/>
                </a:solidFill>
              </a:rPr>
              <a:t>internas: </a:t>
            </a:r>
            <a:r>
              <a:rPr lang="es-ES" sz="1050" dirty="0">
                <a:solidFill>
                  <a:srgbClr val="000000"/>
                </a:solidFill>
              </a:rPr>
              <a:t>incremento de la precisión de empalme de </a:t>
            </a:r>
            <a:r>
              <a:rPr lang="es-ES" sz="1050" dirty="0" smtClean="0">
                <a:solidFill>
                  <a:srgbClr val="000000"/>
                </a:solidFill>
              </a:rPr>
              <a:t>aprox. 50</a:t>
            </a:r>
            <a:r>
              <a:rPr lang="es-ES" sz="1050" dirty="0">
                <a:solidFill>
                  <a:srgbClr val="000000"/>
                </a:solidFill>
              </a:rPr>
              <a:t> % (de 8 mm </a:t>
            </a:r>
            <a:r>
              <a:rPr lang="es-ES" sz="1050" smtClean="0">
                <a:solidFill>
                  <a:srgbClr val="000000"/>
                </a:solidFill>
              </a:rPr>
              <a:t>a 3 mm </a:t>
            </a:r>
            <a:r>
              <a:rPr lang="es-ES" sz="1050" dirty="0">
                <a:solidFill>
                  <a:srgbClr val="000000"/>
                </a:solidFill>
              </a:rPr>
              <a:t>de desplazamiento en el arranque </a:t>
            </a:r>
            <a:r>
              <a:rPr lang="es-ES" sz="1050" dirty="0" smtClean="0">
                <a:solidFill>
                  <a:srgbClr val="000000"/>
                </a:solidFill>
              </a:rPr>
              <a:t>después </a:t>
            </a:r>
            <a:r>
              <a:rPr lang="es-ES" sz="1050" dirty="0">
                <a:solidFill>
                  <a:srgbClr val="000000"/>
                </a:solidFill>
              </a:rPr>
              <a:t>de un tiempo de inactividad) </a:t>
            </a:r>
            <a:r>
              <a:rPr lang="es-ES" sz="1050" dirty="0" smtClean="0">
                <a:solidFill>
                  <a:srgbClr val="000000"/>
                </a:solidFill>
              </a:rPr>
              <a:t>en alta </a:t>
            </a:r>
            <a:r>
              <a:rPr lang="es-ES" sz="1050" dirty="0">
                <a:solidFill>
                  <a:srgbClr val="000000"/>
                </a:solidFill>
              </a:rPr>
              <a:t>velocidad.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 smtClean="0">
                <a:solidFill>
                  <a:srgbClr val="000000"/>
                </a:solidFill>
              </a:rPr>
              <a:t>Reducción de tasa </a:t>
            </a:r>
            <a:r>
              <a:rPr lang="es-ES" sz="1050" dirty="0">
                <a:solidFill>
                  <a:srgbClr val="000000"/>
                </a:solidFill>
              </a:rPr>
              <a:t>de fallas en el arranque después de </a:t>
            </a:r>
            <a:r>
              <a:rPr lang="es-ES" sz="1050" dirty="0" smtClean="0">
                <a:solidFill>
                  <a:srgbClr val="000000"/>
                </a:solidFill>
              </a:rPr>
              <a:t>periodo </a:t>
            </a:r>
            <a:r>
              <a:rPr lang="es-ES" sz="1050" dirty="0">
                <a:solidFill>
                  <a:srgbClr val="000000"/>
                </a:solidFill>
              </a:rPr>
              <a:t>de inactividad </a:t>
            </a:r>
            <a:r>
              <a:rPr lang="es-ES" sz="1050" dirty="0" smtClean="0">
                <a:solidFill>
                  <a:srgbClr val="000000"/>
                </a:solidFill>
              </a:rPr>
              <a:t>(efecto </a:t>
            </a:r>
            <a:r>
              <a:rPr lang="es-ES" sz="1050" dirty="0">
                <a:solidFill>
                  <a:srgbClr val="000000"/>
                </a:solidFill>
              </a:rPr>
              <a:t>de pistón pegado).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b="1" dirty="0">
                <a:solidFill>
                  <a:srgbClr val="E64B00"/>
                </a:solidFill>
              </a:rPr>
              <a:t>Disminución del costo de adquisición de repuestos: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Menor costo de los repuestos en comparación con el costo del propio cilindro de sustitución.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>
                <a:solidFill>
                  <a:srgbClr val="000000"/>
                </a:solidFill>
              </a:rPr>
              <a:t>Nuevo sistema con nuevos cilindros de empalme: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>
                <a:solidFill>
                  <a:srgbClr val="000000"/>
                </a:solidFill>
              </a:rPr>
              <a:t>El nuevo sistema consta de nuevos cilindros neumáticos de Festo. Por lo general, incorpora dos cilindros para las hojas y dos para las almohadillas por cada unidad de empalme.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200">
                <a:solidFill>
                  <a:srgbClr val="000000"/>
                </a:solidFill>
              </a:rPr>
              <a:t>Se incluyen nuevas placas de montaje de las almohadillas, nuevas placas de montaje de las cuchillas, conectores y material para la adaptación.</a:t>
            </a:r>
          </a:p>
        </p:txBody>
      </p:sp>
      <p:sp>
        <p:nvSpPr>
          <p:cNvPr id="25" name="CasellaDiTesto 18">
            <a:extLst>
              <a:ext uri="{FF2B5EF4-FFF2-40B4-BE49-F238E27FC236}">
                <a16:creationId xmlns:a16="http://schemas.microsoft.com/office/drawing/2014/main" xmlns="" id="{19892A19-482D-41E1-97F0-580233D3D27F}"/>
              </a:ext>
            </a:extLst>
          </p:cNvPr>
          <p:cNvSpPr txBox="1"/>
          <p:nvPr/>
        </p:nvSpPr>
        <p:spPr>
          <a:xfrm>
            <a:off x="4782944" y="4207795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s-ES" sz="750" b="1" i="1">
                <a:solidFill>
                  <a:schemeClr val="folHlink"/>
                </a:solidFill>
              </a:rPr>
              <a:t>Localización</a:t>
            </a:r>
          </a:p>
        </p:txBody>
      </p:sp>
      <p:sp>
        <p:nvSpPr>
          <p:cNvPr id="26" name="CasellaDiTesto 21">
            <a:extLst>
              <a:ext uri="{FF2B5EF4-FFF2-40B4-BE49-F238E27FC236}">
                <a16:creationId xmlns:a16="http://schemas.microsoft.com/office/drawing/2014/main" xmlns="" id="{27DB3FB4-FCFB-44C9-ABC7-A54B7247E883}"/>
              </a:ext>
            </a:extLst>
          </p:cNvPr>
          <p:cNvSpPr txBox="1"/>
          <p:nvPr/>
        </p:nvSpPr>
        <p:spPr>
          <a:xfrm>
            <a:off x="6684134" y="4207795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s-ES" sz="750" b="1" i="1">
                <a:solidFill>
                  <a:schemeClr val="folHlink"/>
                </a:solidFill>
              </a:rPr>
              <a:t>  Cilindros de la unidad de empalme</a:t>
            </a:r>
          </a:p>
        </p:txBody>
      </p:sp>
      <p:pic>
        <p:nvPicPr>
          <p:cNvPr id="27" name="Immagine 1">
            <a:extLst>
              <a:ext uri="{FF2B5EF4-FFF2-40B4-BE49-F238E27FC236}">
                <a16:creationId xmlns:a16="http://schemas.microsoft.com/office/drawing/2014/main" xmlns="" id="{FDED6C86-4D9D-40DF-BDAF-5705302E3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3849" y="4339431"/>
            <a:ext cx="1745529" cy="1327749"/>
          </a:xfrm>
          <a:prstGeom prst="rect">
            <a:avLst/>
          </a:prstGeom>
        </p:spPr>
      </p:pic>
      <p:pic>
        <p:nvPicPr>
          <p:cNvPr id="28" name="Immagine 2">
            <a:extLst>
              <a:ext uri="{FF2B5EF4-FFF2-40B4-BE49-F238E27FC236}">
                <a16:creationId xmlns:a16="http://schemas.microsoft.com/office/drawing/2014/main" xmlns="" id="{22EC1DF9-ABA4-4D30-8A73-02BF0566D4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433" y="4339431"/>
            <a:ext cx="1649627" cy="132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189</TotalTime>
  <Words>190</Words>
  <Application>Microsoft Office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Lara Cortés</cp:lastModifiedBy>
  <cp:revision>246</cp:revision>
  <dcterms:created xsi:type="dcterms:W3CDTF">2019-02-20T10:39:16Z</dcterms:created>
  <dcterms:modified xsi:type="dcterms:W3CDTF">2020-03-19T10:52:25Z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