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6"/>
  </p:notesMasterIdLst>
  <p:handoutMasterIdLst>
    <p:handoutMasterId r:id="rId7"/>
  </p:handoutMasterIdLst>
  <p:sldIdLst>
    <p:sldId id="376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98" d="100"/>
          <a:sy n="98" d="100"/>
        </p:scale>
        <p:origin x="90" y="282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tal BONO | Studia Ingénierie" userId="69b0b433-6b0c-431e-be5c-d65239c24e11" providerId="ADAL" clId="{5775BE4E-A1E5-42D3-80CF-CB8C54EB08DB}"/>
    <pc:docChg chg="modSld">
      <pc:chgData name="Chantal BONO | Studia Ingénierie" userId="69b0b433-6b0c-431e-be5c-d65239c24e11" providerId="ADAL" clId="{5775BE4E-A1E5-42D3-80CF-CB8C54EB08DB}" dt="2020-03-19T10:55:50.365" v="12" actId="6549"/>
      <pc:docMkLst>
        <pc:docMk/>
      </pc:docMkLst>
      <pc:sldChg chg="modSp">
        <pc:chgData name="Chantal BONO | Studia Ingénierie" userId="69b0b433-6b0c-431e-be5c-d65239c24e11" providerId="ADAL" clId="{5775BE4E-A1E5-42D3-80CF-CB8C54EB08DB}" dt="2020-03-19T10:55:50.365" v="12" actId="6549"/>
        <pc:sldMkLst>
          <pc:docMk/>
          <pc:sldMk cId="2369487437" sldId="376"/>
        </pc:sldMkLst>
        <pc:spChg chg="mod">
          <ac:chgData name="Chantal BONO | Studia Ingénierie" userId="69b0b433-6b0c-431e-be5c-d65239c24e11" providerId="ADAL" clId="{5775BE4E-A1E5-42D3-80CF-CB8C54EB08DB}" dt="2020-03-19T10:55:50.365" v="12" actId="6549"/>
          <ac:spMkLst>
            <pc:docMk/>
            <pc:sldMk cId="2369487437" sldId="376"/>
            <ac:spMk id="9" creationId="{CF44C1F8-6FC3-4515-B08E-1A90733BAFE7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26/08/2020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26/08/2020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142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11976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354465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cap="none" normalizeH="0" baseline="0" noProof="0" dirty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VALEUR ET AVANTAGES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1730704"/>
            <a:ext cx="3889375" cy="4060618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354464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fr-FR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DESCRIPTION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1738562"/>
            <a:ext cx="3889375" cy="406061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293235"/>
            <a:ext cx="7993063" cy="461665"/>
          </a:xfrm>
        </p:spPr>
        <p:txBody>
          <a:bodyPr/>
          <a:lstStyle/>
          <a:p>
            <a:r>
              <a:rPr lang="fr-FR" dirty="0"/>
              <a:t>Anticiper la pénurie des pièces de rechange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021771"/>
            <a:ext cx="7997825" cy="307975"/>
          </a:xfrm>
        </p:spPr>
        <p:txBody>
          <a:bodyPr/>
          <a:lstStyle/>
          <a:p>
            <a:r>
              <a:rPr lang="fr-FR" dirty="0"/>
              <a:t>Kit de vérins de l’unité de jonction </a:t>
            </a:r>
            <a:r>
              <a:rPr lang="fr-FR" dirty="0" err="1"/>
              <a:t>Festo</a:t>
            </a:r>
            <a:endParaRPr 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fr-FR" sz="800">
                <a:solidFill>
                  <a:srgbClr val="000000"/>
                </a:solidFill>
              </a:rPr>
              <a:t>Valeur : Obsolescence</a:t>
            </a:r>
          </a:p>
          <a:p>
            <a:pPr>
              <a:defRPr/>
            </a:pPr>
            <a:r>
              <a:rPr lang="fr-FR" sz="800">
                <a:solidFill>
                  <a:srgbClr val="000000"/>
                </a:solidFill>
              </a:rPr>
              <a:t>Équipements : Rollquattro, Matrix</a:t>
            </a:r>
          </a:p>
          <a:p>
            <a:pPr>
              <a:defRPr/>
            </a:pPr>
            <a:r>
              <a:rPr lang="fr-FR" sz="800">
                <a:solidFill>
                  <a:srgbClr val="000000"/>
                </a:solidFill>
              </a:rPr>
              <a:t>Code catalogue : OCL002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6" y="1744565"/>
            <a:ext cx="3866263" cy="4301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b="1" dirty="0"/>
              <a:t>Une solution plus sûre avec un nouveau composant proposé par Sidel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b="1" dirty="0">
                <a:solidFill>
                  <a:srgbClr val="E64B00"/>
                </a:solidFill>
              </a:rPr>
              <a:t>Prévention de longs temps d’arrêt en cas de panne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Sidel a cessé d’utiliser les anciens vérins BIMBA installés sur l’ancienne gamme d’étiqueteuses.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Risque imminent d’indisponibilité des pièces de rechange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Risque d’un long temps d’arrêt pour les équipements sur les sites d’embouteillage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b="1" dirty="0">
                <a:solidFill>
                  <a:srgbClr val="E64B00"/>
                </a:solidFill>
              </a:rPr>
              <a:t>Performances renforcées (précision pour les applications à haute cadence, délai réduit lors du premier démarrage qui suit une période d’inactivité)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Les tests internes montrent une amélioration de la précision de la jonction d’environ 50 % (décalage qui passe de 8 mm à 3 mm au premier démarrage qui suit une période d’inactivité) pour les applications à grande cadence</a:t>
            </a:r>
          </a:p>
          <a:p>
            <a:pPr marL="263525" lvl="1" indent="-841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Baisse du taux de panne lors du premier démarrage qui suit une période d’activité (effet du piston collé)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b="1" dirty="0">
                <a:solidFill>
                  <a:srgbClr val="E64B00"/>
                </a:solidFill>
              </a:rPr>
              <a:t>Coût limité d’achat des pièces de rechange</a:t>
            </a:r>
          </a:p>
          <a:p>
            <a:pPr marL="360363" lvl="1" indent="-96838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fr-FR" sz="1050" dirty="0">
                <a:solidFill>
                  <a:srgbClr val="000000"/>
                </a:solidFill>
              </a:rPr>
              <a:t>Coût réduit des pièces de rechange par rapport au vérin de rechange lui-même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1880508"/>
            <a:ext cx="3910143" cy="1805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 dirty="0">
                <a:solidFill>
                  <a:srgbClr val="000000"/>
                </a:solidFill>
              </a:rPr>
              <a:t>Nouveau système doté de nouveaux vérins de jonction 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 dirty="0">
                <a:solidFill>
                  <a:srgbClr val="000000"/>
                </a:solidFill>
              </a:rPr>
              <a:t>Le nouveau système comprend de nouveaux vérins pneumatiques </a:t>
            </a:r>
            <a:r>
              <a:rPr lang="fr-FR" sz="1200" dirty="0" err="1">
                <a:solidFill>
                  <a:srgbClr val="000000"/>
                </a:solidFill>
              </a:rPr>
              <a:t>Festo</a:t>
            </a:r>
            <a:r>
              <a:rPr lang="fr-FR" sz="1200" dirty="0">
                <a:solidFill>
                  <a:srgbClr val="000000"/>
                </a:solidFill>
              </a:rPr>
              <a:t>. Généralement 2 vérins pour les lames et 2 pour les tampons pour chaque unité de jonction installée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fr-FR" sz="1200" dirty="0">
                <a:solidFill>
                  <a:srgbClr val="000000"/>
                </a:solidFill>
              </a:rPr>
              <a:t>Comprend : nouvelles plaques de montage des patins, nouvelles plaques de montage des lames et connecteurs </a:t>
            </a:r>
          </a:p>
        </p:txBody>
      </p:sp>
      <p:sp>
        <p:nvSpPr>
          <p:cNvPr id="25" name="CasellaDiTesto 18">
            <a:extLst>
              <a:ext uri="{FF2B5EF4-FFF2-40B4-BE49-F238E27FC236}">
                <a16:creationId xmlns:a16="http://schemas.microsoft.com/office/drawing/2014/main" id="{19892A19-482D-41E1-97F0-580233D3D27F}"/>
              </a:ext>
            </a:extLst>
          </p:cNvPr>
          <p:cNvSpPr txBox="1"/>
          <p:nvPr/>
        </p:nvSpPr>
        <p:spPr>
          <a:xfrm>
            <a:off x="4782944" y="4207795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fr-FR" sz="750" b="1" i="1" dirty="0">
                <a:solidFill>
                  <a:schemeClr val="folHlink"/>
                </a:solidFill>
              </a:rPr>
              <a:t>Emplacement</a:t>
            </a:r>
          </a:p>
        </p:txBody>
      </p:sp>
      <p:sp>
        <p:nvSpPr>
          <p:cNvPr id="26" name="CasellaDiTesto 21">
            <a:extLst>
              <a:ext uri="{FF2B5EF4-FFF2-40B4-BE49-F238E27FC236}">
                <a16:creationId xmlns:a16="http://schemas.microsoft.com/office/drawing/2014/main" id="{27DB3FB4-FCFB-44C9-ABC7-A54B7247E883}"/>
              </a:ext>
            </a:extLst>
          </p:cNvPr>
          <p:cNvSpPr txBox="1"/>
          <p:nvPr/>
        </p:nvSpPr>
        <p:spPr>
          <a:xfrm>
            <a:off x="6684134" y="4207795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fr-FR" sz="750" b="1" i="1">
                <a:solidFill>
                  <a:schemeClr val="folHlink"/>
                </a:solidFill>
              </a:rPr>
              <a:t>  Vérins sur l’unité de jonction</a:t>
            </a:r>
          </a:p>
        </p:txBody>
      </p:sp>
      <p:pic>
        <p:nvPicPr>
          <p:cNvPr id="27" name="Immagine 1">
            <a:extLst>
              <a:ext uri="{FF2B5EF4-FFF2-40B4-BE49-F238E27FC236}">
                <a16:creationId xmlns:a16="http://schemas.microsoft.com/office/drawing/2014/main" id="{FDED6C86-4D9D-40DF-BDAF-5705302E31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3849" y="4339431"/>
            <a:ext cx="1745529" cy="1327749"/>
          </a:xfrm>
          <a:prstGeom prst="rect">
            <a:avLst/>
          </a:prstGeom>
        </p:spPr>
      </p:pic>
      <p:pic>
        <p:nvPicPr>
          <p:cNvPr id="28" name="Immagine 2">
            <a:extLst>
              <a:ext uri="{FF2B5EF4-FFF2-40B4-BE49-F238E27FC236}">
                <a16:creationId xmlns:a16="http://schemas.microsoft.com/office/drawing/2014/main" id="{22EC1DF9-ABA4-4D30-8A73-02BF0566D4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4433" y="4339431"/>
            <a:ext cx="1649627" cy="132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B3686D-A388-41FA-956D-7944DC2B09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F1FA1B-770C-4DD2-A5BE-8FE6DDA97D7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7AB38E2-82FD-4CD7-BD85-A6C6C4EF9F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1113</TotalTime>
  <Words>125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Anticiper la pénurie des pièces de rechange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246</cp:revision>
  <dcterms:created xsi:type="dcterms:W3CDTF">2019-02-20T10:39:16Z</dcterms:created>
  <dcterms:modified xsi:type="dcterms:W3CDTF">2020-08-26T07:46:40Z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