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6"/>
  </p:notesMasterIdLst>
  <p:handoutMasterIdLst>
    <p:handoutMasterId r:id="rId7"/>
  </p:handoutMasterIdLst>
  <p:sldIdLst>
    <p:sldId id="376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4" d="100"/>
          <a:sy n="114" d="100"/>
        </p:scale>
        <p:origin x="171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tal BONO | Studia Ingénierie" userId="69b0b433-6b0c-431e-be5c-d65239c24e11" providerId="ADAL" clId="{646AFF29-8B0B-4D3B-B6A2-D166BC675A8F}"/>
    <pc:docChg chg="undo redo modSld">
      <pc:chgData name="Chantal BONO | Studia Ingénierie" userId="69b0b433-6b0c-431e-be5c-d65239c24e11" providerId="ADAL" clId="{646AFF29-8B0B-4D3B-B6A2-D166BC675A8F}" dt="2020-03-19T14:02:52.684" v="15" actId="948"/>
      <pc:docMkLst>
        <pc:docMk/>
      </pc:docMkLst>
      <pc:sldChg chg="modSp">
        <pc:chgData name="Chantal BONO | Studia Ingénierie" userId="69b0b433-6b0c-431e-be5c-d65239c24e11" providerId="ADAL" clId="{646AFF29-8B0B-4D3B-B6A2-D166BC675A8F}" dt="2020-03-19T14:02:52.684" v="15" actId="948"/>
        <pc:sldMkLst>
          <pc:docMk/>
          <pc:sldMk cId="2369487437" sldId="376"/>
        </pc:sldMkLst>
        <pc:spChg chg="mod">
          <ac:chgData name="Chantal BONO | Studia Ingénierie" userId="69b0b433-6b0c-431e-be5c-d65239c24e11" providerId="ADAL" clId="{646AFF29-8B0B-4D3B-B6A2-D166BC675A8F}" dt="2020-03-19T14:02:52.684" v="15" actId="948"/>
          <ac:spMkLst>
            <pc:docMk/>
            <pc:sldMk cId="2369487437" sldId="376"/>
            <ac:spMk id="7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19/03/2020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142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5559214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HS125 – </a:t>
            </a:r>
            <a:r>
              <a:rPr lang="en-US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SF300 and SF100 Valves Test Bench (Filling Valve Job Rotation Maintenance)</a:t>
            </a:r>
            <a:r>
              <a:rPr lang="en-GB" sz="900" b="0" i="0" u="none" strike="noStrike" kern="1200" baseline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March 2020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/>
              <a:endParaRPr lang="en-GB" sz="1800" dirty="0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2F90293-B49D-4BDC-89C7-94D8AEEB233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GB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3711976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E VANTAGENS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pt-BR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DESCRIÇÃO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pt-BR"/>
              <a:t>Previna paradas por falta de peças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pt-BR" dirty="0"/>
              <a:t>Kit de cilindros para unidade de emenda Festo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pt-BR" sz="800">
                <a:solidFill>
                  <a:srgbClr val="000000"/>
                </a:solidFill>
              </a:rPr>
              <a:t>Valor: Obsolescência</a:t>
            </a:r>
          </a:p>
          <a:p>
            <a:pPr>
              <a:defRPr/>
            </a:pPr>
            <a:r>
              <a:rPr lang="pt-BR" sz="800">
                <a:solidFill>
                  <a:srgbClr val="000000"/>
                </a:solidFill>
              </a:rPr>
              <a:t>Equipamento: Rollquattro, Matrix</a:t>
            </a:r>
          </a:p>
          <a:p>
            <a:pPr>
              <a:defRPr/>
            </a:pPr>
            <a:r>
              <a:rPr lang="pt-BR" sz="800">
                <a:solidFill>
                  <a:srgbClr val="000000"/>
                </a:solidFill>
              </a:rPr>
              <a:t>Código do catálogo: OCL002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920515" cy="3598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b="1" dirty="0"/>
              <a:t>Solução mais segura com componente novo da Sidel.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b="1" dirty="0">
                <a:solidFill>
                  <a:srgbClr val="E64B00"/>
                </a:solidFill>
              </a:rPr>
              <a:t>Previne longas paradas em caso de falha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spc="-20" dirty="0">
                <a:solidFill>
                  <a:srgbClr val="000000"/>
                </a:solidFill>
              </a:rPr>
              <a:t>O uso dos antigos cilindros BIMBA, instalados na gama anterior de rotuladoras, foi descontinuado pela Sidel.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Risco iminente de indisponibilidade de peças de reposição.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Risco de parada prolongada de equipamentos em fábricas de envase.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b="1" spc="-30" dirty="0">
                <a:solidFill>
                  <a:srgbClr val="E64B00"/>
                </a:solidFill>
              </a:rPr>
              <a:t>Melhor desempenho (precisão para aplicações de alta velocidade, tempo reduzido para reiniciar após inatividade)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Testes internos mostram uma precisão de emenda aproximadamente 50% superior (de 8 mm de offset a  3 mm de offset no primeiro funcionamento após inatividade) para aplicações de alta velocidade.</a:t>
            </a:r>
          </a:p>
          <a:p>
            <a:pPr marL="479822" lvl="1" indent="-136922">
              <a:spcBef>
                <a:spcPts val="5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dirty="0">
                <a:solidFill>
                  <a:srgbClr val="000000"/>
                </a:solidFill>
              </a:rPr>
              <a:t>Taxa de falha reduzida no primeiro funcionamento após inatividade (</a:t>
            </a:r>
            <a:r>
              <a:rPr lang="fr-FR" sz="1050" dirty="0" err="1"/>
              <a:t>acionamento</a:t>
            </a:r>
            <a:r>
              <a:rPr lang="fr-FR" sz="1050" dirty="0"/>
              <a:t> </a:t>
            </a:r>
            <a:r>
              <a:rPr lang="fr-FR" sz="1050" dirty="0" err="1"/>
              <a:t>retardado</a:t>
            </a:r>
            <a:r>
              <a:rPr lang="fr-FR" sz="1050" dirty="0"/>
              <a:t> do </a:t>
            </a:r>
            <a:r>
              <a:rPr lang="fr-FR" sz="1050" dirty="0" err="1"/>
              <a:t>pistão</a:t>
            </a:r>
            <a:r>
              <a:rPr lang="fr-FR" sz="1050" dirty="0"/>
              <a:t> </a:t>
            </a:r>
            <a:r>
              <a:rPr lang="fr-FR" sz="1050" dirty="0" err="1"/>
              <a:t>após</a:t>
            </a:r>
            <a:r>
              <a:rPr lang="fr-FR" sz="1050" dirty="0"/>
              <a:t> parada </a:t>
            </a:r>
            <a:r>
              <a:rPr lang="fr-FR" sz="1050" dirty="0" err="1"/>
              <a:t>prolongada</a:t>
            </a:r>
            <a:r>
              <a:rPr lang="fr-FR" sz="1050" dirty="0"/>
              <a:t> </a:t>
            </a:r>
            <a:r>
              <a:rPr lang="pt-BR" sz="1050" dirty="0">
                <a:solidFill>
                  <a:srgbClr val="000000"/>
                </a:solidFill>
              </a:rPr>
              <a:t>).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b="1" dirty="0">
                <a:solidFill>
                  <a:srgbClr val="E64B00"/>
                </a:solidFill>
              </a:rPr>
              <a:t>Custo reduzido na compra de peças de reposição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pt-BR" sz="1050" spc="-40" dirty="0">
                <a:solidFill>
                  <a:srgbClr val="000000"/>
                </a:solidFill>
              </a:rPr>
              <a:t>O próprio cilindro de reposição teve uma redução de custo.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16209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Novo sistema com novos cilindros de emenda: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O novo sistema consiste em novos cilindros pneumáticos Festo. Geralmente, 2 cilindros para as lâminas e 2 para os blocos para cada unidade de emenda integrada.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pt-BR" sz="1200">
                <a:solidFill>
                  <a:srgbClr val="000000"/>
                </a:solidFill>
              </a:rPr>
              <a:t>Inclui novas placas de montagem de blocos, novas placas de montagem de facas, conectores e material para reequipamento.</a:t>
            </a:r>
          </a:p>
        </p:txBody>
      </p:sp>
      <p:sp>
        <p:nvSpPr>
          <p:cNvPr id="25" name="CasellaDiTesto 18">
            <a:extLst>
              <a:ext uri="{FF2B5EF4-FFF2-40B4-BE49-F238E27FC236}">
                <a16:creationId xmlns:a16="http://schemas.microsoft.com/office/drawing/2014/main" id="{19892A19-482D-41E1-97F0-580233D3D27F}"/>
              </a:ext>
            </a:extLst>
          </p:cNvPr>
          <p:cNvSpPr txBox="1"/>
          <p:nvPr/>
        </p:nvSpPr>
        <p:spPr>
          <a:xfrm>
            <a:off x="4782944" y="4207795"/>
            <a:ext cx="1823597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pt-BR" sz="750" b="1" i="1">
                <a:solidFill>
                  <a:schemeClr val="folHlink"/>
                </a:solidFill>
              </a:rPr>
              <a:t>Localização</a:t>
            </a:r>
          </a:p>
        </p:txBody>
      </p:sp>
      <p:sp>
        <p:nvSpPr>
          <p:cNvPr id="26" name="CasellaDiTesto 21">
            <a:extLst>
              <a:ext uri="{FF2B5EF4-FFF2-40B4-BE49-F238E27FC236}">
                <a16:creationId xmlns:a16="http://schemas.microsoft.com/office/drawing/2014/main" id="{27DB3FB4-FCFB-44C9-ABC7-A54B7247E883}"/>
              </a:ext>
            </a:extLst>
          </p:cNvPr>
          <p:cNvSpPr txBox="1"/>
          <p:nvPr/>
        </p:nvSpPr>
        <p:spPr>
          <a:xfrm>
            <a:off x="6684134" y="4207795"/>
            <a:ext cx="1748308" cy="14593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pt-BR" sz="750" b="1" i="1">
                <a:solidFill>
                  <a:schemeClr val="folHlink"/>
                </a:solidFill>
              </a:rPr>
              <a:t>  Cilindros na unidade de emenda</a:t>
            </a:r>
          </a:p>
        </p:txBody>
      </p:sp>
      <p:pic>
        <p:nvPicPr>
          <p:cNvPr id="27" name="Immagine 1">
            <a:extLst>
              <a:ext uri="{FF2B5EF4-FFF2-40B4-BE49-F238E27FC236}">
                <a16:creationId xmlns:a16="http://schemas.microsoft.com/office/drawing/2014/main" id="{FDED6C86-4D9D-40DF-BDAF-5705302E314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3849" y="4339431"/>
            <a:ext cx="1745529" cy="1327749"/>
          </a:xfrm>
          <a:prstGeom prst="rect">
            <a:avLst/>
          </a:prstGeom>
        </p:spPr>
      </p:pic>
      <p:pic>
        <p:nvPicPr>
          <p:cNvPr id="28" name="Immagine 2">
            <a:extLst>
              <a:ext uri="{FF2B5EF4-FFF2-40B4-BE49-F238E27FC236}">
                <a16:creationId xmlns:a16="http://schemas.microsoft.com/office/drawing/2014/main" id="{22EC1DF9-ABA4-4D30-8A73-02BF0566D4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34433" y="4339431"/>
            <a:ext cx="1649627" cy="1327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E-modele" id="{16C6E12C-1E21-48B3-BC3B-A4C11BF45D07}" vid="{56CFF798-9613-40F9-8F33-2A66BF195C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C1934A45FF5D4B8D5F4B18333E543F" ma:contentTypeVersion="10" ma:contentTypeDescription="Crée un document." ma:contentTypeScope="" ma:versionID="c6fbba80f5b5790d9660e81b4bb1c2cf">
  <xsd:schema xmlns:xsd="http://www.w3.org/2001/XMLSchema" xmlns:xs="http://www.w3.org/2001/XMLSchema" xmlns:p="http://schemas.microsoft.com/office/2006/metadata/properties" xmlns:ns2="0911191c-8472-4eb5-a739-69bdbf5e668c" targetNamespace="http://schemas.microsoft.com/office/2006/metadata/properties" ma:root="true" ma:fieldsID="1b32f2aa824e076c1c942a171e6602e7" ns2:_="">
    <xsd:import namespace="0911191c-8472-4eb5-a739-69bdbf5e66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11191c-8472-4eb5-a739-69bdbf5e66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000E5A-B236-47BB-9ECC-78BD714EA80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CF13E5B-8FCF-4A3B-B551-8BA0245E9E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28D604-5847-489C-8DA0-794E05DA5A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11191c-8472-4eb5-a739-69bdbf5e66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0</TotalTime>
  <Words>239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Wingdings</vt:lpstr>
      <vt:lpstr>1_NewSidel_Template_4x3_with add layouts</vt:lpstr>
      <vt:lpstr>think-cell Folie</vt:lpstr>
      <vt:lpstr>Previna paradas por falta de peças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Chantal BONO | Studia Ingénierie</cp:lastModifiedBy>
  <cp:revision>242</cp:revision>
  <dcterms:created xsi:type="dcterms:W3CDTF">2019-02-20T10:39:16Z</dcterms:created>
  <dcterms:modified xsi:type="dcterms:W3CDTF">2020-03-19T14:02:56Z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  <property fmtid="{D5CDD505-2E9C-101B-9397-08002B2CF9AE}" pid="13" name="ContentTypeId">
    <vt:lpwstr>0x01010048C1934A45FF5D4B8D5F4B18333E543F</vt:lpwstr>
  </property>
</Properties>
</file>