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04/11/2020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think-cell Folie" r:id="rId6" imgW="360" imgH="360" progId="TCLayout.ActiveDocument.1">
                  <p:embed/>
                </p:oleObj>
              </mc:Choice>
              <mc:Fallback>
                <p:oleObj name="think-cell Folie" r:id="rId6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November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1BA92761-18FE-4A08-87DC-BFD63F19DC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240213" y="6624638"/>
            <a:ext cx="663575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fr-FR" sz="900">
                <a:solidFill>
                  <a:srgbClr val="7F7F7F"/>
                </a:solidFill>
              </a:rPr>
              <a:t>General</a:t>
            </a: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188">
            <a:extLst>
              <a:ext uri="{FF2B5EF4-FFF2-40B4-BE49-F238E27FC236}">
                <a16:creationId xmlns:a16="http://schemas.microsoft.com/office/drawing/2014/main" id="{8FFC05DC-AA8F-404E-BDA1-F6A3BB2782E2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4" name="Rechteck 3">
              <a:extLst>
                <a:ext uri="{FF2B5EF4-FFF2-40B4-BE49-F238E27FC236}">
                  <a16:creationId xmlns:a16="http://schemas.microsoft.com/office/drawing/2014/main" id="{C93B7637-743B-40B2-A0A5-9406327EB6EF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15" name="Rechteck 4">
              <a:extLst>
                <a:ext uri="{FF2B5EF4-FFF2-40B4-BE49-F238E27FC236}">
                  <a16:creationId xmlns:a16="http://schemas.microsoft.com/office/drawing/2014/main" id="{B05F6E4C-B9DE-4268-9C25-F591BB405F4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Rechteck 11">
              <a:extLst>
                <a:ext uri="{FF2B5EF4-FFF2-40B4-BE49-F238E27FC236}">
                  <a16:creationId xmlns:a16="http://schemas.microsoft.com/office/drawing/2014/main" id="{44BA998B-39CF-48BE-B352-A984259E7D72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Arial" charset="0"/>
                </a:rPr>
                <a:t>DESCRIPTION 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7" name="Rechteck 12">
              <a:extLst>
                <a:ext uri="{FF2B5EF4-FFF2-40B4-BE49-F238E27FC236}">
                  <a16:creationId xmlns:a16="http://schemas.microsoft.com/office/drawing/2014/main" id="{107632F2-492C-42DC-A120-83FEE7B4DB72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endParaRPr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BABFB389-4629-43BC-8E0C-7F74DF369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963"/>
            <a:ext cx="7993063" cy="46166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Anticipate spare parts shortage</a:t>
            </a:r>
            <a:endParaRPr lang="en-US" altLang="fr-FR" dirty="0">
              <a:solidFill>
                <a:srgbClr val="E64B00"/>
              </a:solidFill>
            </a:endParaRPr>
          </a:p>
        </p:txBody>
      </p:sp>
      <p:sp>
        <p:nvSpPr>
          <p:cNvPr id="14340" name="Content Placeholder 3">
            <a:extLst>
              <a:ext uri="{FF2B5EF4-FFF2-40B4-BE49-F238E27FC236}">
                <a16:creationId xmlns:a16="http://schemas.microsoft.com/office/drawing/2014/main" id="{184BD63A-1F30-465C-9D3F-C7BDAC89F53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47700" y="1487488"/>
            <a:ext cx="7993063" cy="212725"/>
          </a:xfrm>
        </p:spPr>
        <p:txBody>
          <a:bodyPr/>
          <a:lstStyle/>
          <a:p>
            <a:pPr eaLnBrk="1" hangingPunct="1"/>
            <a:r>
              <a:rPr lang="en-US" altLang="en-US" sz="1800" dirty="0"/>
              <a:t>New Warner unit</a:t>
            </a:r>
            <a:endParaRPr lang="en-US" altLang="fr-FR" dirty="0"/>
          </a:p>
        </p:txBody>
      </p:sp>
      <p:sp>
        <p:nvSpPr>
          <p:cNvPr id="14341" name="Text Placeholder 2">
            <a:extLst>
              <a:ext uri="{FF2B5EF4-FFF2-40B4-BE49-F238E27FC236}">
                <a16:creationId xmlns:a16="http://schemas.microsoft.com/office/drawing/2014/main" id="{185D154F-08A3-4A0D-8CE7-3E8B2CD8B6F8}"/>
              </a:ext>
            </a:extLst>
          </p:cNvPr>
          <p:cNvSpPr txBox="1">
            <a:spLocks/>
          </p:cNvSpPr>
          <p:nvPr/>
        </p:nvSpPr>
        <p:spPr bwMode="auto">
          <a:xfrm>
            <a:off x="647700" y="5907088"/>
            <a:ext cx="7978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Obsolescence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Tx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lang="it-IT" sz="800" kern="0" dirty="0">
                <a:solidFill>
                  <a:srgbClr val="000000"/>
                </a:solidFill>
              </a:rPr>
              <a:t>Rollquattro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OCL003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AFE414-1D2A-4C00-BF87-EBB8FA72DF27}"/>
              </a:ext>
            </a:extLst>
          </p:cNvPr>
          <p:cNvSpPr/>
          <p:nvPr/>
        </p:nvSpPr>
        <p:spPr>
          <a:xfrm>
            <a:off x="647700" y="2189163"/>
            <a:ext cx="3871913" cy="29954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/>
              <a:t>Safer solution with newer component available from Sidel.</a:t>
            </a:r>
          </a:p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>
                <a:solidFill>
                  <a:srgbClr val="E64B00"/>
                </a:solidFill>
              </a:rPr>
              <a:t>Can prevent long downtimes in case of failure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Utilization of Old type Warner MCS kit, used for braking management of the label reels, composed by “Logic unit” (1) and “Power unit” (2) installed on </a:t>
            </a:r>
            <a:r>
              <a:rPr lang="en-US" altLang="x-none" sz="1100" dirty="0" err="1">
                <a:solidFill>
                  <a:srgbClr val="000000"/>
                </a:solidFill>
              </a:rPr>
              <a:t>Rollquattro</a:t>
            </a:r>
            <a:r>
              <a:rPr lang="en-US" altLang="x-none" sz="1100" dirty="0">
                <a:solidFill>
                  <a:srgbClr val="000000"/>
                </a:solidFill>
              </a:rPr>
              <a:t> and </a:t>
            </a:r>
            <a:r>
              <a:rPr lang="en-US" altLang="x-none" sz="1100" dirty="0" err="1">
                <a:solidFill>
                  <a:srgbClr val="000000"/>
                </a:solidFill>
              </a:rPr>
              <a:t>Rollquattro</a:t>
            </a:r>
            <a:r>
              <a:rPr lang="en-US" altLang="x-none" sz="1100" dirty="0">
                <a:solidFill>
                  <a:srgbClr val="000000"/>
                </a:solidFill>
              </a:rPr>
              <a:t> Evo range of Labelers, is discontinued by OEM supplier.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Risk of imminent Spare Parts unavailability.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Risk of long Downtime for equipment at Bottlers prod plants.</a:t>
            </a:r>
          </a:p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>
                <a:solidFill>
                  <a:srgbClr val="E64B00"/>
                </a:solidFill>
              </a:rPr>
              <a:t>Improvements Vs. old type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Smaller space required inside the cabinet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Spare Parts granted availability</a:t>
            </a:r>
          </a:p>
        </p:txBody>
      </p:sp>
      <p:sp>
        <p:nvSpPr>
          <p:cNvPr id="14347" name="Rectangle 20">
            <a:extLst>
              <a:ext uri="{FF2B5EF4-FFF2-40B4-BE49-F238E27FC236}">
                <a16:creationId xmlns:a16="http://schemas.microsoft.com/office/drawing/2014/main" id="{1B06CEC7-DBD3-40D6-AC3F-E49C9EAA7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1550" y="2171700"/>
            <a:ext cx="3871913" cy="179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97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36919" lvl="1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New system with XCTRL-2DRV “all in one” Warner system: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The new system consists of a single unit by Warner.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It includes new installation retrofit kit, hardware and software modifications material.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It includes Sidel Automation engineer short intervention for installation and testing</a:t>
            </a:r>
          </a:p>
          <a:p>
            <a:pPr marL="182563" marR="0" lvl="0" indent="-182563" algn="l" defTabSz="9144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CasellaDiTesto 18">
            <a:extLst>
              <a:ext uri="{FF2B5EF4-FFF2-40B4-BE49-F238E27FC236}">
                <a16:creationId xmlns:a16="http://schemas.microsoft.com/office/drawing/2014/main" id="{4EACE028-32C1-40EF-A107-38A076AE60D8}"/>
              </a:ext>
            </a:extLst>
          </p:cNvPr>
          <p:cNvSpPr txBox="1"/>
          <p:nvPr/>
        </p:nvSpPr>
        <p:spPr>
          <a:xfrm>
            <a:off x="4845214" y="4086458"/>
            <a:ext cx="1823597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it-IT" sz="750" b="1" i="1" dirty="0">
                <a:solidFill>
                  <a:schemeClr val="folHlink"/>
                </a:solidFill>
              </a:rPr>
              <a:t>Old Obsolete system</a:t>
            </a:r>
          </a:p>
        </p:txBody>
      </p:sp>
      <p:sp>
        <p:nvSpPr>
          <p:cNvPr id="19" name="CasellaDiTesto 21">
            <a:extLst>
              <a:ext uri="{FF2B5EF4-FFF2-40B4-BE49-F238E27FC236}">
                <a16:creationId xmlns:a16="http://schemas.microsoft.com/office/drawing/2014/main" id="{E7374FEB-6DBA-4C06-8769-F0430A569CCC}"/>
              </a:ext>
            </a:extLst>
          </p:cNvPr>
          <p:cNvSpPr txBox="1"/>
          <p:nvPr/>
        </p:nvSpPr>
        <p:spPr>
          <a:xfrm>
            <a:off x="6746404" y="4086458"/>
            <a:ext cx="1748308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it-IT" sz="750" b="1" i="1" dirty="0">
                <a:solidFill>
                  <a:schemeClr val="folHlink"/>
                </a:solidFill>
              </a:rPr>
              <a:t>New single piece system</a:t>
            </a:r>
            <a:endParaRPr lang="en-US" sz="750" b="1" i="1" dirty="0">
              <a:solidFill>
                <a:schemeClr val="folHlink"/>
              </a:solidFill>
            </a:endParaRPr>
          </a:p>
        </p:txBody>
      </p:sp>
      <p:pic>
        <p:nvPicPr>
          <p:cNvPr id="20" name="Immagine 3">
            <a:extLst>
              <a:ext uri="{FF2B5EF4-FFF2-40B4-BE49-F238E27FC236}">
                <a16:creationId xmlns:a16="http://schemas.microsoft.com/office/drawing/2014/main" id="{0FAFA204-0F9A-4C58-8C30-1A42691B81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750" y="4218091"/>
            <a:ext cx="1793525" cy="1327749"/>
          </a:xfrm>
          <a:prstGeom prst="rect">
            <a:avLst/>
          </a:prstGeom>
        </p:spPr>
      </p:pic>
      <p:pic>
        <p:nvPicPr>
          <p:cNvPr id="21" name="Immagine 8">
            <a:extLst>
              <a:ext uri="{FF2B5EF4-FFF2-40B4-BE49-F238E27FC236}">
                <a16:creationId xmlns:a16="http://schemas.microsoft.com/office/drawing/2014/main" id="{F2AEEEA6-2D68-43E2-8194-9DE9B2029F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9662" y="4228438"/>
            <a:ext cx="601793" cy="1307060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1351</TotalTime>
  <Words>175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Anticipate spare parts shortage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254</cp:revision>
  <dcterms:created xsi:type="dcterms:W3CDTF">2019-02-20T10:39:16Z</dcterms:created>
  <dcterms:modified xsi:type="dcterms:W3CDTF">2020-11-04T08:54:47Z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