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3"/>
  </p:notesMasterIdLst>
  <p:handoutMasterIdLst>
    <p:handoutMasterId r:id="rId4"/>
  </p:handoutMasterIdLst>
  <p:sldIdLst>
    <p:sldId id="510"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3784" userDrawn="1">
          <p15:clr>
            <a:srgbClr val="A4A3A4"/>
          </p15:clr>
        </p15:guide>
        <p15:guide id="4" orient="horz" pos="944" userDrawn="1">
          <p15:clr>
            <a:srgbClr val="A4A3A4"/>
          </p15:clr>
        </p15:guide>
        <p15:guide id="5" pos="414" userDrawn="1">
          <p15:clr>
            <a:srgbClr val="A4A3A4"/>
          </p15:clr>
        </p15:guide>
        <p15:guide id="6" pos="5459" userDrawn="1">
          <p15:clr>
            <a:srgbClr val="A4A3A4"/>
          </p15:clr>
        </p15:guide>
        <p15:guide id="7" pos="2963" userDrawn="1">
          <p15:clr>
            <a:srgbClr val="A4A3A4"/>
          </p15:clr>
        </p15:guide>
        <p15:guide id="8" orient="horz" pos="3264" userDrawn="1">
          <p15:clr>
            <a:srgbClr val="A4A3A4"/>
          </p15:clr>
        </p15:guide>
        <p15:guide id="9" orient="horz" pos="1253" userDrawn="1">
          <p15:clr>
            <a:srgbClr val="A4A3A4"/>
          </p15:clr>
        </p15:guide>
        <p15:guide id="10" pos="4464" userDrawn="1">
          <p15:clr>
            <a:srgbClr val="A4A3A4"/>
          </p15:clr>
        </p15:guide>
        <p15:guide id="11" pos="3401" userDrawn="1">
          <p15:clr>
            <a:srgbClr val="A4A3A4"/>
          </p15:clr>
        </p15:guide>
        <p15:guide id="12" pos="417" userDrawn="1">
          <p15:clr>
            <a:srgbClr val="A4A3A4"/>
          </p15:clr>
        </p15:guide>
        <p15:guide id="13" pos="591" userDrawn="1">
          <p15:clr>
            <a:srgbClr val="A4A3A4"/>
          </p15:clr>
        </p15:guide>
        <p15:guide id="14" pos="544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B00"/>
    <a:srgbClr val="FF0000"/>
    <a:srgbClr val="FFDF7F"/>
    <a:srgbClr val="FFFFFF"/>
    <a:srgbClr val="FF9900"/>
    <a:srgbClr val="E7FF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7292A2E-F333-43FB-9621-5CBBE7FDCDCB}">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74" autoAdjust="0"/>
    <p:restoredTop sz="95280" autoAdjust="0"/>
  </p:normalViewPr>
  <p:slideViewPr>
    <p:cSldViewPr snapToGrid="0" showGuides="1">
      <p:cViewPr varScale="1">
        <p:scale>
          <a:sx n="85" d="100"/>
          <a:sy n="85" d="100"/>
        </p:scale>
        <p:origin x="108" y="588"/>
      </p:cViewPr>
      <p:guideLst>
        <p:guide orient="horz" pos="2160"/>
        <p:guide pos="2880"/>
        <p:guide orient="horz" pos="3784"/>
        <p:guide orient="horz" pos="944"/>
        <p:guide pos="414"/>
        <p:guide pos="5459"/>
        <p:guide pos="2963"/>
        <p:guide orient="horz" pos="3264"/>
        <p:guide orient="horz" pos="1253"/>
        <p:guide pos="4464"/>
        <p:guide pos="3401"/>
        <p:guide pos="417"/>
        <p:guide pos="591"/>
        <p:guide pos="5442"/>
      </p:guideLst>
    </p:cSldViewPr>
  </p:slideViewPr>
  <p:outlineViewPr>
    <p:cViewPr>
      <p:scale>
        <a:sx n="33" d="100"/>
        <a:sy n="33" d="100"/>
      </p:scale>
      <p:origin x="0" y="-25277"/>
    </p:cViewPr>
  </p:outlineViewPr>
  <p:notesTextViewPr>
    <p:cViewPr>
      <p:scale>
        <a:sx n="1" d="1"/>
        <a:sy n="1" d="1"/>
      </p:scale>
      <p:origin x="0" y="0"/>
    </p:cViewPr>
  </p:notesTextViewPr>
  <p:sorterViewPr>
    <p:cViewPr>
      <p:scale>
        <a:sx n="50" d="100"/>
        <a:sy n="50" d="100"/>
      </p:scale>
      <p:origin x="0" y="0"/>
    </p:cViewPr>
  </p:sorterViewPr>
  <p:notesViewPr>
    <p:cSldViewPr snapToGrid="0">
      <p:cViewPr>
        <p:scale>
          <a:sx n="125" d="100"/>
          <a:sy n="125" d="100"/>
        </p:scale>
        <p:origin x="-1932" y="201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04/11/2020</a:t>
            </a:fld>
            <a:endParaRPr lang="en-GB"/>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04/11/2020</a:t>
            </a:fld>
            <a:endParaRPr lang="en-GB" dirty="0"/>
          </a:p>
        </p:txBody>
      </p:sp>
      <p:sp>
        <p:nvSpPr>
          <p:cNvPr id="4" name="Folienbildplatzhalter 3"/>
          <p:cNvSpPr>
            <a:spLocks noGrp="1" noRot="1" noChangeAspect="1"/>
          </p:cNvSpPr>
          <p:nvPr>
            <p:ph type="sldImg" idx="2"/>
          </p:nvPr>
        </p:nvSpPr>
        <p:spPr>
          <a:xfrm>
            <a:off x="1352550" y="842963"/>
            <a:ext cx="4152900" cy="3114675"/>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22"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3747252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3.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2298"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z="900" dirty="0">
                <a:solidFill>
                  <a:schemeClr val="bg2"/>
                </a:solidFill>
              </a:rPr>
              <a:t>Page </a:t>
            </a:r>
            <a:fld id="{7873E190-40CF-412D-9604-1EFCEB1508B2}" type="slidenum">
              <a:rPr lang="en-GB" sz="900" smtClean="0">
                <a:solidFill>
                  <a:schemeClr val="bg2"/>
                </a:solidFill>
              </a:rPr>
              <a:pPr/>
              <a:t>‹#›</a:t>
            </a:fld>
            <a:endParaRPr lang="en-GB" sz="900" dirty="0">
              <a:solidFill>
                <a:schemeClr val="bg2"/>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a:endParaRPr lang="en-GB" sz="1800" dirty="0"/>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a:endParaRPr lang="en-GB" sz="1800" dirty="0"/>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a:endParaRPr lang="en-GB" sz="1800" dirty="0"/>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MSIPCMContentMarking" descr="{&quot;HashCode&quot;:238713050,&quot;Placement&quot;:&quot;Footer&quot;}">
            <a:extLst>
              <a:ext uri="{FF2B5EF4-FFF2-40B4-BE49-F238E27FC236}">
                <a16:creationId xmlns:a16="http://schemas.microsoft.com/office/drawing/2014/main" id="{62F90293-B49D-4BDC-89C7-94D8AEEB2335}"/>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en-GB" sz="900">
                <a:solidFill>
                  <a:srgbClr val="7F7F7F"/>
                </a:solidFill>
                <a:latin typeface="Arial" panose="020B0604020202020204" pitchFamily="34" charset="0"/>
              </a:rPr>
              <a:t>General</a:t>
            </a:r>
            <a:endParaRPr lang="en-GB"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1287229758"/>
      </p:ext>
    </p:extLst>
  </p:cSld>
  <p:clrMap bg1="dk1" tx1="lt1" bg2="dk2" tx2="lt2" accent1="accent1" accent2="accent2" accent3="accent3" accent4="accent4" accent5="accent5" accent6="accent6" hlink="hlink" folHlink="folHlink"/>
  <p:sldLayoutIdLst>
    <p:sldLayoutId id="2147483681"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9" pos="5556">
          <p15:clr>
            <a:srgbClr val="F26B43"/>
          </p15:clr>
        </p15:guide>
        <p15:guide id="10" orient="horz" pos="4020">
          <p15:clr>
            <a:srgbClr val="F26B43"/>
          </p15:clr>
        </p15:guide>
        <p15:guide id="11" pos="204">
          <p15:clr>
            <a:srgbClr val="F26B43"/>
          </p15:clr>
        </p15:guide>
        <p15:guide id="12" pos="292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1">
            <a:extLst>
              <a:ext uri="{FF2B5EF4-FFF2-40B4-BE49-F238E27FC236}">
                <a16:creationId xmlns:a16="http://schemas.microsoft.com/office/drawing/2014/main" id="{108398AB-264B-4F00-A765-25298D7F5BCB}"/>
              </a:ext>
            </a:extLst>
          </p:cNvPr>
          <p:cNvGrpSpPr>
            <a:grpSpLocks/>
          </p:cNvGrpSpPr>
          <p:nvPr/>
        </p:nvGrpSpPr>
        <p:grpSpPr bwMode="auto">
          <a:xfrm>
            <a:off x="654050" y="1779588"/>
            <a:ext cx="7991475" cy="4055155"/>
            <a:chOff x="647700" y="1908175"/>
            <a:chExt cx="7991475" cy="3938588"/>
          </a:xfrm>
        </p:grpSpPr>
        <p:sp>
          <p:nvSpPr>
            <p:cNvPr id="26" name="Rechteck 3">
              <a:extLst>
                <a:ext uri="{FF2B5EF4-FFF2-40B4-BE49-F238E27FC236}">
                  <a16:creationId xmlns:a16="http://schemas.microsoft.com/office/drawing/2014/main" id="{C2E49416-2DE8-4D1B-AE0B-397E831D1426}"/>
                </a:ext>
              </a:extLst>
            </p:cNvPr>
            <p:cNvSpPr/>
            <p:nvPr/>
          </p:nvSpPr>
          <p:spPr>
            <a:xfrm>
              <a:off x="647700" y="1908175"/>
              <a:ext cx="3889375" cy="40005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lvl="0">
                <a:spcBef>
                  <a:spcPts val="300"/>
                </a:spcBef>
                <a:buClr>
                  <a:srgbClr val="FF6600"/>
                </a:buClr>
                <a:defRPr/>
              </a:pPr>
              <a:r>
                <a:rPr lang="en-GB" sz="1400" b="1" dirty="0">
                  <a:solidFill>
                    <a:srgbClr val="FFFFFF"/>
                  </a:solidFill>
                </a:rPr>
                <a:t>VALEUR ET AVANTAGES</a:t>
              </a:r>
              <a:endParaRPr lang="fr-FR" sz="1400" b="1" dirty="0">
                <a:solidFill>
                  <a:srgbClr val="FFFFFF"/>
                </a:solidFill>
                <a:ea typeface="MS PGothic" pitchFamily="34" charset="-128"/>
              </a:endParaRPr>
            </a:p>
          </p:txBody>
        </p:sp>
        <p:sp>
          <p:nvSpPr>
            <p:cNvPr id="27" name="Rechteck 4">
              <a:extLst>
                <a:ext uri="{FF2B5EF4-FFF2-40B4-BE49-F238E27FC236}">
                  <a16:creationId xmlns:a16="http://schemas.microsoft.com/office/drawing/2014/main" id="{EF5FA875-E6A5-46BA-BA64-FAF6CF5BFFD8}"/>
                </a:ext>
              </a:extLst>
            </p:cNvPr>
            <p:cNvSpPr>
              <a:spLocks/>
            </p:cNvSpPr>
            <p:nvPr/>
          </p:nvSpPr>
          <p:spPr>
            <a:xfrm>
              <a:off x="647700" y="2308225"/>
              <a:ext cx="3889375" cy="353853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182563" indent="-182563" eaLnBrk="1" hangingPunct="1">
                <a:spcBef>
                  <a:spcPct val="45000"/>
                </a:spcBef>
                <a:buClr>
                  <a:srgbClr val="E64B00"/>
                </a:buClr>
                <a:buFont typeface="Wingdings" charset="2"/>
                <a:buChar char="§"/>
                <a:defRPr/>
              </a:pPr>
              <a:endParaRPr lang="en-US" altLang="x-none" sz="1050" dirty="0">
                <a:solidFill>
                  <a:srgbClr val="000000"/>
                </a:solidFill>
              </a:endParaRPr>
            </a:p>
          </p:txBody>
        </p:sp>
        <p:sp>
          <p:nvSpPr>
            <p:cNvPr id="28" name="Rechteck 11">
              <a:extLst>
                <a:ext uri="{FF2B5EF4-FFF2-40B4-BE49-F238E27FC236}">
                  <a16:creationId xmlns:a16="http://schemas.microsoft.com/office/drawing/2014/main" id="{5EE8EE76-8218-4370-82A9-B049E9890DF1}"/>
                </a:ext>
              </a:extLst>
            </p:cNvPr>
            <p:cNvSpPr/>
            <p:nvPr/>
          </p:nvSpPr>
          <p:spPr>
            <a:xfrm>
              <a:off x="4749800" y="1908175"/>
              <a:ext cx="3889375" cy="40005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indent="-190500" eaLnBrk="1" hangingPunct="1">
                <a:spcBef>
                  <a:spcPts val="300"/>
                </a:spcBef>
                <a:buClr>
                  <a:srgbClr val="E64B00"/>
                </a:buClr>
                <a:defRPr/>
              </a:pPr>
              <a:r>
                <a:rPr lang="de-CH" altLang="fr-FR" sz="1400" b="1" dirty="0">
                  <a:solidFill>
                    <a:srgbClr val="FFFFFF"/>
                  </a:solidFill>
                  <a:ea typeface="Arial" charset="0"/>
                  <a:cs typeface="Arial" charset="0"/>
                </a:rPr>
                <a:t>DESCRIPTION</a:t>
              </a:r>
            </a:p>
          </p:txBody>
        </p:sp>
        <p:sp>
          <p:nvSpPr>
            <p:cNvPr id="29" name="Rechteck 12">
              <a:extLst>
                <a:ext uri="{FF2B5EF4-FFF2-40B4-BE49-F238E27FC236}">
                  <a16:creationId xmlns:a16="http://schemas.microsoft.com/office/drawing/2014/main" id="{EE359A63-2C51-4631-950C-1748AC6C9D3F}"/>
                </a:ext>
              </a:extLst>
            </p:cNvPr>
            <p:cNvSpPr>
              <a:spLocks/>
            </p:cNvSpPr>
            <p:nvPr/>
          </p:nvSpPr>
          <p:spPr>
            <a:xfrm>
              <a:off x="4749800" y="2305050"/>
              <a:ext cx="3889375" cy="3541713"/>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182563" lvl="1" indent="-182563" eaLnBrk="1" hangingPunct="1">
                <a:spcBef>
                  <a:spcPts val="300"/>
                </a:spcBef>
                <a:buClr>
                  <a:srgbClr val="E64B00"/>
                </a:buClr>
                <a:buSzPct val="100000"/>
                <a:buFont typeface="Wingdings" charset="2"/>
                <a:buChar char="§"/>
                <a:tabLst>
                  <a:tab pos="2974975" algn="l"/>
                  <a:tab pos="3151188" algn="l"/>
                </a:tabLst>
                <a:defRPr/>
              </a:pPr>
              <a:endParaRPr lang="en-US" altLang="x-none" sz="1050" dirty="0">
                <a:solidFill>
                  <a:srgbClr val="000000"/>
                </a:solidFill>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411"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293235"/>
            <a:ext cx="7993063" cy="461665"/>
          </a:xfrm>
        </p:spPr>
        <p:txBody>
          <a:bodyPr/>
          <a:lstStyle/>
          <a:p>
            <a:r>
              <a:rPr lang="fr-FR" dirty="0"/>
              <a:t>Anticiper la pénurie des pièces de rechange</a:t>
            </a:r>
          </a:p>
        </p:txBody>
      </p:sp>
      <p:sp>
        <p:nvSpPr>
          <p:cNvPr id="19477" name="Text Placeholder 2"/>
          <p:cNvSpPr>
            <a:spLocks noGrp="1"/>
          </p:cNvSpPr>
          <p:nvPr>
            <p:ph type="body" sz="quarter" idx="4294967295"/>
          </p:nvPr>
        </p:nvSpPr>
        <p:spPr>
          <a:xfrm>
            <a:off x="668447" y="1445710"/>
            <a:ext cx="7997825" cy="307975"/>
          </a:xfrm>
        </p:spPr>
        <p:txBody>
          <a:bodyPr/>
          <a:lstStyle/>
          <a:p>
            <a:r>
              <a:rPr lang="fr-FR" dirty="0"/>
              <a:t>Nouveau système Warner</a:t>
            </a:r>
          </a:p>
        </p:txBody>
      </p:sp>
      <p:sp>
        <p:nvSpPr>
          <p:cNvPr id="19478" name="Text Placeholder 2"/>
          <p:cNvSpPr txBox="1">
            <a:spLocks/>
          </p:cNvSpPr>
          <p:nvPr/>
        </p:nvSpPr>
        <p:spPr bwMode="auto">
          <a:xfrm>
            <a:off x="668447" y="5901302"/>
            <a:ext cx="7978775"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Valeur : Obsolescence</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Équipements : </a:t>
            </a:r>
            <a:r>
              <a:rPr kumimoji="0" lang="fr-FR" sz="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Rollquattro</a:t>
            </a:r>
            <a:endPar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Code catalogue : OCL003</a:t>
            </a:r>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44937" y="2176463"/>
            <a:ext cx="3866263" cy="3333990"/>
          </a:xfrm>
          <a:prstGeom prst="rect">
            <a:avLst/>
          </a:prstGeom>
        </p:spPr>
        <p:txBody>
          <a:bodyPr wrap="square">
            <a:spAutoFit/>
          </a:bodyPr>
          <a:lstStyle/>
          <a:p>
            <a:pPr marL="136922" marR="0" lvl="0" indent="-136922" algn="l" defTabSz="914400" rtl="0" eaLnBrk="1" fontAlgn="auto" latinLnBrk="0" hangingPunct="1">
              <a:lnSpc>
                <a:spcPct val="100000"/>
              </a:lnSpc>
              <a:spcBef>
                <a:spcPct val="45000"/>
              </a:spcBef>
              <a:spcAft>
                <a:spcPts val="0"/>
              </a:spcAft>
              <a:buClr>
                <a:srgbClr val="E64B00"/>
              </a:buClr>
              <a:buSzTx/>
              <a:buFont typeface="Wingdings" charset="2"/>
              <a:buChar char="§"/>
              <a:tabLst/>
              <a:defRPr/>
            </a:pPr>
            <a:r>
              <a:rPr kumimoji="0" lang="fr-FR" sz="1100" b="1" i="0" u="none" strike="noStrike" kern="1200" cap="none" spc="0" normalizeH="0" baseline="0" noProof="0" dirty="0">
                <a:ln>
                  <a:noFill/>
                </a:ln>
                <a:solidFill>
                  <a:srgbClr val="000000"/>
                </a:solidFill>
                <a:effectLst/>
                <a:uLnTx/>
                <a:uFillTx/>
                <a:latin typeface="Arial"/>
                <a:ea typeface="+mn-ea"/>
                <a:cs typeface="+mn-cs"/>
              </a:rPr>
              <a:t>Une solution plus sûre avec un nouveau composant proposé par Sidel</a:t>
            </a:r>
          </a:p>
          <a:p>
            <a:pPr marL="136922" marR="0" lvl="0" indent="-136922" algn="l" defTabSz="914400" rtl="0" eaLnBrk="1" fontAlgn="auto" latinLnBrk="0" hangingPunct="1">
              <a:lnSpc>
                <a:spcPct val="100000"/>
              </a:lnSpc>
              <a:spcBef>
                <a:spcPct val="45000"/>
              </a:spcBef>
              <a:spcAft>
                <a:spcPts val="0"/>
              </a:spcAft>
              <a:buClr>
                <a:srgbClr val="E64B00"/>
              </a:buClr>
              <a:buSzTx/>
              <a:buFont typeface="Wingdings" charset="2"/>
              <a:buChar char="§"/>
              <a:tabLst/>
              <a:defRPr/>
            </a:pPr>
            <a:r>
              <a:rPr kumimoji="0" lang="fr-FR" sz="1100" b="1" i="0" u="none" strike="noStrike" kern="1200" cap="none" spc="0" normalizeH="0" baseline="0" noProof="0" dirty="0">
                <a:ln>
                  <a:noFill/>
                </a:ln>
                <a:solidFill>
                  <a:srgbClr val="E64B00"/>
                </a:solidFill>
                <a:effectLst/>
                <a:uLnTx/>
                <a:uFillTx/>
                <a:latin typeface="Arial"/>
                <a:ea typeface="+mn-ea"/>
                <a:cs typeface="+mn-cs"/>
              </a:rPr>
              <a:t>Prévention de longs temps d’arrêt en cas de panne</a:t>
            </a:r>
          </a:p>
          <a:p>
            <a:pPr marL="263525" lvl="1" indent="-84138">
              <a:spcBef>
                <a:spcPct val="45000"/>
              </a:spcBef>
              <a:buClr>
                <a:srgbClr val="E64B00"/>
              </a:buClr>
              <a:buFont typeface="Wingdings" charset="2"/>
              <a:buChar char="§"/>
              <a:defRPr/>
            </a:pPr>
            <a:r>
              <a:rPr lang="fr-FR" sz="1100" dirty="0">
                <a:solidFill>
                  <a:srgbClr val="000000"/>
                </a:solidFill>
              </a:rPr>
              <a:t>L'utilisation du kit Warner MCS de l'ancien type, utilisé pour la gestion du freinage des bobines d'étiquettes, composé de «Logic unit» (1) et «Power unit» (2) installés sur les gammes d'étiqueteuses </a:t>
            </a:r>
            <a:r>
              <a:rPr lang="fr-FR" sz="1100" dirty="0" err="1">
                <a:solidFill>
                  <a:srgbClr val="000000"/>
                </a:solidFill>
              </a:rPr>
              <a:t>Rollquattro</a:t>
            </a:r>
            <a:r>
              <a:rPr lang="fr-FR" sz="1100" dirty="0">
                <a:solidFill>
                  <a:srgbClr val="000000"/>
                </a:solidFill>
              </a:rPr>
              <a:t> et </a:t>
            </a:r>
            <a:r>
              <a:rPr lang="fr-FR" sz="1100" dirty="0" err="1">
                <a:solidFill>
                  <a:srgbClr val="000000"/>
                </a:solidFill>
              </a:rPr>
              <a:t>Rollquattro</a:t>
            </a:r>
            <a:r>
              <a:rPr lang="fr-FR" sz="1100" dirty="0">
                <a:solidFill>
                  <a:srgbClr val="000000"/>
                </a:solidFill>
              </a:rPr>
              <a:t> Evo, est interrompue par le fournisseur OEM.</a:t>
            </a:r>
          </a:p>
          <a:p>
            <a:pPr marL="263525" lvl="1" indent="-84138">
              <a:spcBef>
                <a:spcPct val="45000"/>
              </a:spcBef>
              <a:buClr>
                <a:srgbClr val="E64B00"/>
              </a:buClr>
              <a:buFont typeface="Wingdings" charset="2"/>
              <a:buChar char="§"/>
              <a:defRPr/>
            </a:pPr>
            <a:r>
              <a:rPr lang="fr-FR" sz="1100" dirty="0">
                <a:solidFill>
                  <a:srgbClr val="000000"/>
                </a:solidFill>
              </a:rPr>
              <a:t>Risque d'indisponibilité imminente des pièces de rechange.</a:t>
            </a:r>
          </a:p>
          <a:p>
            <a:pPr marL="263525" lvl="1" indent="-84138">
              <a:spcBef>
                <a:spcPct val="45000"/>
              </a:spcBef>
              <a:buClr>
                <a:srgbClr val="E64B00"/>
              </a:buClr>
              <a:buFont typeface="Wingdings" charset="2"/>
              <a:buChar char="§"/>
              <a:defRPr/>
            </a:pPr>
            <a:r>
              <a:rPr lang="fr-FR" sz="1100" dirty="0">
                <a:solidFill>
                  <a:srgbClr val="000000"/>
                </a:solidFill>
              </a:rPr>
              <a:t>Risque de temps d'arrêt prolongé pour les équipements </a:t>
            </a:r>
          </a:p>
          <a:p>
            <a:pPr marL="136922" lvl="0" indent="-136922">
              <a:spcBef>
                <a:spcPct val="45000"/>
              </a:spcBef>
              <a:buClr>
                <a:srgbClr val="E64B00"/>
              </a:buClr>
              <a:buFont typeface="Wingdings" charset="2"/>
              <a:buChar char="§"/>
              <a:defRPr/>
            </a:pPr>
            <a:r>
              <a:rPr lang="fr-FR" sz="1100" b="1" dirty="0">
                <a:solidFill>
                  <a:srgbClr val="E64B00"/>
                </a:solidFill>
              </a:rPr>
              <a:t>Améliorations Vs. ancien type</a:t>
            </a:r>
            <a:endParaRPr kumimoji="0" lang="fr-FR" sz="1100" b="1" i="0" u="none" strike="noStrike" kern="1200" cap="none" spc="0" normalizeH="0" baseline="0" noProof="0" dirty="0">
              <a:ln>
                <a:noFill/>
              </a:ln>
              <a:solidFill>
                <a:srgbClr val="E64B00"/>
              </a:solidFill>
              <a:effectLst/>
              <a:uLnTx/>
              <a:uFillTx/>
              <a:latin typeface="Arial"/>
              <a:ea typeface="+mn-ea"/>
              <a:cs typeface="+mn-cs"/>
            </a:endParaRPr>
          </a:p>
          <a:p>
            <a:pPr marL="360363" lvl="1" indent="-96838">
              <a:spcBef>
                <a:spcPct val="45000"/>
              </a:spcBef>
              <a:buClr>
                <a:srgbClr val="E64B00"/>
              </a:buClr>
              <a:buFont typeface="Wingdings" charset="2"/>
              <a:buChar char="§"/>
              <a:defRPr/>
            </a:pPr>
            <a:r>
              <a:rPr lang="fr-FR" sz="1100" dirty="0">
                <a:solidFill>
                  <a:srgbClr val="000000"/>
                </a:solidFill>
              </a:rPr>
              <a:t>Plus petit espace requis à l'intérieur de l'armoire</a:t>
            </a:r>
          </a:p>
          <a:p>
            <a:pPr marL="360363" lvl="1" indent="-96838">
              <a:spcBef>
                <a:spcPct val="45000"/>
              </a:spcBef>
              <a:buClr>
                <a:srgbClr val="E64B00"/>
              </a:buClr>
              <a:buFont typeface="Wingdings" charset="2"/>
              <a:buChar char="§"/>
              <a:defRPr/>
            </a:pPr>
            <a:r>
              <a:rPr lang="fr-FR" sz="1100" dirty="0">
                <a:solidFill>
                  <a:srgbClr val="000000"/>
                </a:solidFill>
              </a:rPr>
              <a:t>Disponibilité des pièces de rechange</a:t>
            </a:r>
            <a:endParaRPr kumimoji="0" lang="fr-FR" sz="1100" b="0" i="0" u="none" strike="noStrike" kern="1200" cap="none" spc="0" normalizeH="0" baseline="0" noProof="0" dirty="0">
              <a:ln>
                <a:noFill/>
              </a:ln>
              <a:solidFill>
                <a:srgbClr val="000000"/>
              </a:solidFill>
              <a:effectLst/>
              <a:uLnTx/>
              <a:uFillTx/>
              <a:latin typeface="Arial"/>
              <a:ea typeface="+mn-ea"/>
              <a:cs typeface="+mn-cs"/>
            </a:endParaRPr>
          </a:p>
        </p:txBody>
      </p:sp>
      <p:sp>
        <p:nvSpPr>
          <p:cNvPr id="9" name="Rectangle 8">
            <a:extLst>
              <a:ext uri="{FF2B5EF4-FFF2-40B4-BE49-F238E27FC236}">
                <a16:creationId xmlns:a16="http://schemas.microsoft.com/office/drawing/2014/main" id="{CF44C1F8-6FC3-4515-B08E-1A90733BAFE7}"/>
              </a:ext>
            </a:extLst>
          </p:cNvPr>
          <p:cNvSpPr/>
          <p:nvPr/>
        </p:nvSpPr>
        <p:spPr>
          <a:xfrm>
            <a:off x="4726269" y="2176463"/>
            <a:ext cx="3910143" cy="1692771"/>
          </a:xfrm>
          <a:prstGeom prst="rect">
            <a:avLst/>
          </a:prstGeom>
        </p:spPr>
        <p:txBody>
          <a:bodyPr wrap="square">
            <a:spAutoFit/>
          </a:bodyPr>
          <a:lstStyle/>
          <a:p>
            <a:pPr marL="136922" lvl="1" indent="-136922">
              <a:spcBef>
                <a:spcPts val="225"/>
              </a:spcBef>
              <a:buClr>
                <a:srgbClr val="E64B00"/>
              </a:buClr>
              <a:buSzPct val="100000"/>
              <a:buFont typeface="Wingdings" charset="2"/>
              <a:buChar char="§"/>
              <a:tabLst>
                <a:tab pos="2231231" algn="l"/>
                <a:tab pos="2363391" algn="l"/>
              </a:tabLst>
              <a:defRPr/>
            </a:pPr>
            <a:r>
              <a:rPr lang="fr-FR" sz="1100" dirty="0">
                <a:solidFill>
                  <a:srgbClr val="000000"/>
                </a:solidFill>
              </a:rPr>
              <a:t>Nouveau système avec le système Warner «tout en un» XCTRL-2DRV:</a:t>
            </a:r>
          </a:p>
          <a:p>
            <a:pPr marL="594122" lvl="2" indent="-136922">
              <a:spcBef>
                <a:spcPts val="225"/>
              </a:spcBef>
              <a:buClr>
                <a:srgbClr val="E64B00"/>
              </a:buClr>
              <a:buSzPct val="100000"/>
              <a:buFont typeface="Wingdings" charset="2"/>
              <a:buChar char="§"/>
              <a:tabLst>
                <a:tab pos="2231231" algn="l"/>
                <a:tab pos="2363391" algn="l"/>
              </a:tabLst>
              <a:defRPr/>
            </a:pPr>
            <a:r>
              <a:rPr lang="fr-FR" sz="1100" dirty="0">
                <a:solidFill>
                  <a:srgbClr val="000000"/>
                </a:solidFill>
              </a:rPr>
              <a:t>Le nouveau système se compose d'une seule unité de Warner.</a:t>
            </a:r>
          </a:p>
          <a:p>
            <a:pPr marL="594122" lvl="2" indent="-136922">
              <a:spcBef>
                <a:spcPts val="225"/>
              </a:spcBef>
              <a:buClr>
                <a:srgbClr val="E64B00"/>
              </a:buClr>
              <a:buSzPct val="100000"/>
              <a:buFont typeface="Wingdings" charset="2"/>
              <a:buChar char="§"/>
              <a:tabLst>
                <a:tab pos="2231231" algn="l"/>
                <a:tab pos="2363391" algn="l"/>
              </a:tabLst>
              <a:defRPr/>
            </a:pPr>
            <a:r>
              <a:rPr lang="fr-FR" sz="1100" dirty="0">
                <a:solidFill>
                  <a:srgbClr val="000000"/>
                </a:solidFill>
              </a:rPr>
              <a:t>Il comprend un nouveau kit de mise à niveau d'installation, du matériel de modification du matériel et des logiciels.</a:t>
            </a:r>
          </a:p>
          <a:p>
            <a:pPr marL="594122" lvl="2" indent="-136922">
              <a:spcBef>
                <a:spcPts val="225"/>
              </a:spcBef>
              <a:buClr>
                <a:srgbClr val="E64B00"/>
              </a:buClr>
              <a:buSzPct val="100000"/>
              <a:buFont typeface="Wingdings" charset="2"/>
              <a:buChar char="§"/>
              <a:tabLst>
                <a:tab pos="2231231" algn="l"/>
                <a:tab pos="2363391" algn="l"/>
              </a:tabLst>
              <a:defRPr/>
            </a:pPr>
            <a:r>
              <a:rPr lang="fr-FR" sz="1100" dirty="0">
                <a:solidFill>
                  <a:srgbClr val="000000"/>
                </a:solidFill>
              </a:rPr>
              <a:t>Il comprend une brève intervention de l'ingénieur Sidel Automation pour l'installation et les tests</a:t>
            </a:r>
            <a:endParaRPr kumimoji="0" lang="fr-FR" sz="11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CasellaDiTesto 18">
            <a:extLst>
              <a:ext uri="{FF2B5EF4-FFF2-40B4-BE49-F238E27FC236}">
                <a16:creationId xmlns:a16="http://schemas.microsoft.com/office/drawing/2014/main" id="{77B54BDB-393B-4CA2-80B3-6DD8DE71C2C3}"/>
              </a:ext>
            </a:extLst>
          </p:cNvPr>
          <p:cNvSpPr txBox="1"/>
          <p:nvPr/>
        </p:nvSpPr>
        <p:spPr>
          <a:xfrm>
            <a:off x="4849565" y="4266109"/>
            <a:ext cx="1823597" cy="1459385"/>
          </a:xfrm>
          <a:prstGeom prst="rect">
            <a:avLst/>
          </a:prstGeom>
          <a:noFill/>
          <a:ln>
            <a:solidFill>
              <a:schemeClr val="tx1"/>
            </a:solidFill>
          </a:ln>
        </p:spPr>
        <p:txBody>
          <a:bodyPr wrap="square" lIns="0" tIns="0" rIns="0" bIns="0" rtlCol="0">
            <a:noAutofit/>
          </a:bodyPr>
          <a:lstStyle/>
          <a:p>
            <a:pPr algn="ctr"/>
            <a:r>
              <a:rPr lang="it-IT" sz="750" b="1" i="1" dirty="0">
                <a:solidFill>
                  <a:schemeClr val="folHlink"/>
                </a:solidFill>
              </a:rPr>
              <a:t>Old Obsolete system</a:t>
            </a:r>
          </a:p>
        </p:txBody>
      </p:sp>
      <p:sp>
        <p:nvSpPr>
          <p:cNvPr id="18" name="CasellaDiTesto 21">
            <a:extLst>
              <a:ext uri="{FF2B5EF4-FFF2-40B4-BE49-F238E27FC236}">
                <a16:creationId xmlns:a16="http://schemas.microsoft.com/office/drawing/2014/main" id="{A7DA4800-0DB5-42C7-8BF2-1FCB9832C960}"/>
              </a:ext>
            </a:extLst>
          </p:cNvPr>
          <p:cNvSpPr txBox="1"/>
          <p:nvPr/>
        </p:nvSpPr>
        <p:spPr>
          <a:xfrm>
            <a:off x="6750755" y="4266109"/>
            <a:ext cx="1748308" cy="1459385"/>
          </a:xfrm>
          <a:prstGeom prst="rect">
            <a:avLst/>
          </a:prstGeom>
          <a:noFill/>
          <a:ln>
            <a:solidFill>
              <a:schemeClr val="tx1"/>
            </a:solidFill>
          </a:ln>
        </p:spPr>
        <p:txBody>
          <a:bodyPr wrap="square" lIns="0" tIns="0" rIns="0" bIns="0" rtlCol="0">
            <a:noAutofit/>
          </a:bodyPr>
          <a:lstStyle/>
          <a:p>
            <a:pPr algn="ctr"/>
            <a:r>
              <a:rPr lang="en-US" altLang="it-IT" sz="750" b="1" i="1" dirty="0">
                <a:solidFill>
                  <a:schemeClr val="folHlink"/>
                </a:solidFill>
              </a:rPr>
              <a:t>New single piece system</a:t>
            </a:r>
            <a:endParaRPr lang="en-US" sz="750" b="1" i="1" dirty="0">
              <a:solidFill>
                <a:schemeClr val="folHlink"/>
              </a:solidFill>
            </a:endParaRPr>
          </a:p>
        </p:txBody>
      </p:sp>
      <p:pic>
        <p:nvPicPr>
          <p:cNvPr id="19" name="Immagine 3">
            <a:extLst>
              <a:ext uri="{FF2B5EF4-FFF2-40B4-BE49-F238E27FC236}">
                <a16:creationId xmlns:a16="http://schemas.microsoft.com/office/drawing/2014/main" id="{186E3D0B-0C2E-4318-ACF7-0048B13C8BC0}"/>
              </a:ext>
            </a:extLst>
          </p:cNvPr>
          <p:cNvPicPr>
            <a:picLocks noChangeAspect="1"/>
          </p:cNvPicPr>
          <p:nvPr/>
        </p:nvPicPr>
        <p:blipFill>
          <a:blip r:embed="rId6"/>
          <a:stretch>
            <a:fillRect/>
          </a:stretch>
        </p:blipFill>
        <p:spPr>
          <a:xfrm>
            <a:off x="4872101" y="4397742"/>
            <a:ext cx="1793525" cy="1327749"/>
          </a:xfrm>
          <a:prstGeom prst="rect">
            <a:avLst/>
          </a:prstGeom>
        </p:spPr>
      </p:pic>
      <p:pic>
        <p:nvPicPr>
          <p:cNvPr id="20" name="Immagine 8">
            <a:extLst>
              <a:ext uri="{FF2B5EF4-FFF2-40B4-BE49-F238E27FC236}">
                <a16:creationId xmlns:a16="http://schemas.microsoft.com/office/drawing/2014/main" id="{CE35A5CD-26BE-4AE6-AD90-87ED11A7AC8E}"/>
              </a:ext>
            </a:extLst>
          </p:cNvPr>
          <p:cNvPicPr>
            <a:picLocks noChangeAspect="1"/>
          </p:cNvPicPr>
          <p:nvPr/>
        </p:nvPicPr>
        <p:blipFill>
          <a:blip r:embed="rId7"/>
          <a:stretch>
            <a:fillRect/>
          </a:stretch>
        </p:blipFill>
        <p:spPr>
          <a:xfrm>
            <a:off x="7324013" y="4408089"/>
            <a:ext cx="601793" cy="1307060"/>
          </a:xfrm>
          <a:prstGeom prst="rect">
            <a:avLst/>
          </a:prstGeom>
        </p:spPr>
      </p:pic>
    </p:spTree>
    <p:extLst>
      <p:ext uri="{BB962C8B-B14F-4D97-AF65-F5344CB8AC3E}">
        <p14:creationId xmlns:p14="http://schemas.microsoft.com/office/powerpoint/2010/main" val="8250884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DE-modele" id="{16C6E12C-1E21-48B3-BC3B-A4C11BF45D07}" vid="{56CFF798-9613-40F9-8F33-2A66BF195C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Sidel_Template_16x9_SHORT_2019</Template>
  <TotalTime>1360</TotalTime>
  <Words>188</Words>
  <Application>Microsoft Office PowerPoint</Application>
  <PresentationFormat>On-screen Show (4:3)</PresentationFormat>
  <Paragraphs>21</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MS PGothic</vt:lpstr>
      <vt:lpstr>Arial</vt:lpstr>
      <vt:lpstr>Wingdings</vt:lpstr>
      <vt:lpstr>2_NewSidel_Template_4x3_with add layouts</vt:lpstr>
      <vt:lpstr>think-cell Folie</vt:lpstr>
      <vt:lpstr>Anticiper la pénurie des pièces de rechange</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I&amp;C Commercial Price</dc:title>
  <dc:creator>Luca.Moschini@sidel.com</dc:creator>
  <cp:lastModifiedBy>Sorega, Dan</cp:lastModifiedBy>
  <cp:revision>256</cp:revision>
  <dcterms:created xsi:type="dcterms:W3CDTF">2019-02-20T10:39:16Z</dcterms:created>
  <dcterms:modified xsi:type="dcterms:W3CDTF">2020-11-04T10:46:37Z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100877@sidel.com</vt:lpwstr>
  </property>
  <property fmtid="{D5CDD505-2E9C-101B-9397-08002B2CF9AE}" pid="8" name="MSIP_Label_94480757-a570-4f64-84e7-c5b3ffe9d573_SetDate">
    <vt:lpwstr>2019-04-08T19:18:40.1898798+02:00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