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9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110" d="100"/>
          <a:sy n="110" d="100"/>
        </p:scale>
        <p:origin x="1926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05/11/2020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05/11/2020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6.xml"/><Relationship Id="rId7" Type="http://schemas.openxmlformats.org/officeDocument/2006/relationships/image" Target="../media/image2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1A4154AB-C19B-48A6-914B-F8C02831F4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2050" name="Objekt 83" hidden="1">
                        <a:extLst>
                          <a:ext uri="{FF2B5EF4-FFF2-40B4-BE49-F238E27FC236}">
                            <a16:creationId xmlns:a16="http://schemas.microsoft.com/office/drawing/2014/main" id="{F6DB1090-8645-4D52-A094-860CB5ECF3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B26918-FBFE-44A2-8AE2-AD93379E3F9D}"/>
              </a:ext>
            </a:extLst>
          </p:cNvPr>
          <p:cNvSpPr txBox="1">
            <a:spLocks/>
          </p:cNvSpPr>
          <p:nvPr userDrawn="1"/>
        </p:nvSpPr>
        <p:spPr>
          <a:xfrm>
            <a:off x="657226" y="6551229"/>
            <a:ext cx="5321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accent4"/>
                </a:solidFill>
              </a:rPr>
              <a:t>sidel.com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EA20956-BA84-4B4E-A28E-05A5A454B5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50"/>
            <a:ext cx="8058150" cy="1231106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4" y="2156110"/>
            <a:ext cx="6408737" cy="872034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33542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7088D08C-E7A8-4239-A70A-447374DE7F9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CCC237D7-6107-4264-A49D-A2E33A4D6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870D1-D046-4E87-829E-B10D17B2C015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4AA16-8C05-41D3-AE13-FBED031224D6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1B9B72F4-75C2-4486-AB99-B57485918DA6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48">
            <a:extLst>
              <a:ext uri="{FF2B5EF4-FFF2-40B4-BE49-F238E27FC236}">
                <a16:creationId xmlns:a16="http://schemas.microsoft.com/office/drawing/2014/main" id="{FDFEC748-E07C-4944-94C8-E0EE02792E46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15" descr="SidelLogoRGB.png">
            <a:extLst>
              <a:ext uri="{FF2B5EF4-FFF2-40B4-BE49-F238E27FC236}">
                <a16:creationId xmlns:a16="http://schemas.microsoft.com/office/drawing/2014/main" id="{9DF08BC4-C051-4993-8C25-0E1E27D1CD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SIPCMac824d5a89b6858dd560e34c" descr="{&quot;HashCode&quot;:-1488328267,&quot;Placement&quot;:&quot;Footer&quot;,&quot;Top&quot;:521.6203,&quot;Left&quot;:453.911743,&quot;SlideWidth&quot;:960,&quot;SlideHeight&quot;:540}">
            <a:extLst>
              <a:ext uri="{FF2B5EF4-FFF2-40B4-BE49-F238E27FC236}">
                <a16:creationId xmlns:a16="http://schemas.microsoft.com/office/drawing/2014/main" id="{F74773F3-6003-450E-B1F3-68500396D22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23161" y="6672072"/>
            <a:ext cx="497681" cy="138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it-IT" sz="900">
                <a:solidFill>
                  <a:srgbClr val="7F7F7F"/>
                </a:solidFill>
              </a:rPr>
              <a:t>General</a:t>
            </a:r>
          </a:p>
        </p:txBody>
      </p:sp>
      <p:graphicFrame>
        <p:nvGraphicFramePr>
          <p:cNvPr id="9" name="Objekt 82" hidden="1">
            <a:extLst>
              <a:ext uri="{FF2B5EF4-FFF2-40B4-BE49-F238E27FC236}">
                <a16:creationId xmlns:a16="http://schemas.microsoft.com/office/drawing/2014/main" id="{6F91B293-4082-494A-97AD-7D666548CB2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5" name="think-cell Folie" r:id="rId8" imgW="360" imgH="360" progId="TCLayout.ActiveDocument.1">
                  <p:embed/>
                </p:oleObj>
              </mc:Choice>
              <mc:Fallback>
                <p:oleObj name="think-cell Folie" r:id="rId8" imgW="360" imgH="360" progId="TCLayout.ActiveDocument.1">
                  <p:embed/>
                  <p:pic>
                    <p:nvPicPr>
                      <p:cNvPr id="3080" name="Objekt 82" hidden="1">
                        <a:extLst>
                          <a:ext uri="{FF2B5EF4-FFF2-40B4-BE49-F238E27FC236}">
                            <a16:creationId xmlns:a16="http://schemas.microsoft.com/office/drawing/2014/main" id="{4FF5A0B0-01BA-4C73-9ECF-E34B663020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78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4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6084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/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1121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447E8AC6-7CFE-4DD1-B5E1-651AE33DC5A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098" name="Object 1" hidden="1">
                        <a:extLst>
                          <a:ext uri="{FF2B5EF4-FFF2-40B4-BE49-F238E27FC236}">
                            <a16:creationId xmlns:a16="http://schemas.microsoft.com/office/drawing/2014/main" id="{6654ED73-B109-4FC4-BAA4-7BFEC7F59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magine 10">
            <a:extLst>
              <a:ext uri="{FF2B5EF4-FFF2-40B4-BE49-F238E27FC236}">
                <a16:creationId xmlns:a16="http://schemas.microsoft.com/office/drawing/2014/main" id="{45D6126B-DAA4-4EE5-B1B1-69ABDF3753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pieren 6">
            <a:extLst>
              <a:ext uri="{FF2B5EF4-FFF2-40B4-BE49-F238E27FC236}">
                <a16:creationId xmlns:a16="http://schemas.microsoft.com/office/drawing/2014/main" id="{5CBE7971-DC50-43DC-86DD-2FC5CF730C9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946231" y="6481763"/>
            <a:ext cx="695325" cy="254000"/>
            <a:chOff x="5549665" y="6206561"/>
            <a:chExt cx="1423860" cy="388326"/>
          </a:xfrm>
        </p:grpSpPr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A8FAAC5A-945B-46DC-BDD3-471457DE9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5069" y="6388588"/>
              <a:ext cx="118655" cy="95733"/>
            </a:xfrm>
            <a:custGeom>
              <a:avLst/>
              <a:gdLst>
                <a:gd name="T0" fmla="*/ 2147483646 w 88"/>
                <a:gd name="T1" fmla="*/ 2147483646 h 71"/>
                <a:gd name="T2" fmla="*/ 2147483646 w 88"/>
                <a:gd name="T3" fmla="*/ 0 h 71"/>
                <a:gd name="T4" fmla="*/ 2147483646 w 88"/>
                <a:gd name="T5" fmla="*/ 0 h 71"/>
                <a:gd name="T6" fmla="*/ 0 w 88"/>
                <a:gd name="T7" fmla="*/ 2147483646 h 71"/>
                <a:gd name="T8" fmla="*/ 2147483646 w 88"/>
                <a:gd name="T9" fmla="*/ 2147483646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" h="71">
                  <a:moveTo>
                    <a:pt x="29" y="71"/>
                  </a:moveTo>
                  <a:lnTo>
                    <a:pt x="88" y="0"/>
                  </a:lnTo>
                  <a:lnTo>
                    <a:pt x="29" y="0"/>
                  </a:lnTo>
                  <a:lnTo>
                    <a:pt x="0" y="35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EDB763DB-DB40-4553-BC06-434019DBBB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9665" y="6206561"/>
              <a:ext cx="1423860" cy="388326"/>
            </a:xfrm>
            <a:custGeom>
              <a:avLst/>
              <a:gdLst>
                <a:gd name="T0" fmla="*/ 2147483646 w 447"/>
                <a:gd name="T1" fmla="*/ 2147483646 h 122"/>
                <a:gd name="T2" fmla="*/ 2147483646 w 447"/>
                <a:gd name="T3" fmla="*/ 2147483646 h 122"/>
                <a:gd name="T4" fmla="*/ 2147483646 w 447"/>
                <a:gd name="T5" fmla="*/ 2147483646 h 122"/>
                <a:gd name="T6" fmla="*/ 2147483646 w 447"/>
                <a:gd name="T7" fmla="*/ 2147483646 h 122"/>
                <a:gd name="T8" fmla="*/ 2147483646 w 447"/>
                <a:gd name="T9" fmla="*/ 2147483646 h 122"/>
                <a:gd name="T10" fmla="*/ 2147483646 w 447"/>
                <a:gd name="T11" fmla="*/ 2147483646 h 122"/>
                <a:gd name="T12" fmla="*/ 2147483646 w 447"/>
                <a:gd name="T13" fmla="*/ 2147483646 h 122"/>
                <a:gd name="T14" fmla="*/ 0 w 447"/>
                <a:gd name="T15" fmla="*/ 2147483646 h 122"/>
                <a:gd name="T16" fmla="*/ 2147483646 w 447"/>
                <a:gd name="T17" fmla="*/ 2147483646 h 122"/>
                <a:gd name="T18" fmla="*/ 2147483646 w 447"/>
                <a:gd name="T19" fmla="*/ 2147483646 h 122"/>
                <a:gd name="T20" fmla="*/ 2147483646 w 447"/>
                <a:gd name="T21" fmla="*/ 2147483646 h 122"/>
                <a:gd name="T22" fmla="*/ 2147483646 w 447"/>
                <a:gd name="T23" fmla="*/ 2147483646 h 122"/>
                <a:gd name="T24" fmla="*/ 2147483646 w 447"/>
                <a:gd name="T25" fmla="*/ 2147483646 h 122"/>
                <a:gd name="T26" fmla="*/ 2147483646 w 447"/>
                <a:gd name="T27" fmla="*/ 2147483646 h 122"/>
                <a:gd name="T28" fmla="*/ 2147483646 w 447"/>
                <a:gd name="T29" fmla="*/ 2147483646 h 122"/>
                <a:gd name="T30" fmla="*/ 2147483646 w 447"/>
                <a:gd name="T31" fmla="*/ 2147483646 h 122"/>
                <a:gd name="T32" fmla="*/ 2147483646 w 447"/>
                <a:gd name="T33" fmla="*/ 2147483646 h 122"/>
                <a:gd name="T34" fmla="*/ 2147483646 w 447"/>
                <a:gd name="T35" fmla="*/ 2147483646 h 122"/>
                <a:gd name="T36" fmla="*/ 2147483646 w 447"/>
                <a:gd name="T37" fmla="*/ 2147483646 h 122"/>
                <a:gd name="T38" fmla="*/ 2147483646 w 447"/>
                <a:gd name="T39" fmla="*/ 2147483646 h 122"/>
                <a:gd name="T40" fmla="*/ 2147483646 w 447"/>
                <a:gd name="T41" fmla="*/ 2147483646 h 122"/>
                <a:gd name="T42" fmla="*/ 2147483646 w 447"/>
                <a:gd name="T43" fmla="*/ 2147483646 h 122"/>
                <a:gd name="T44" fmla="*/ 2147483646 w 447"/>
                <a:gd name="T45" fmla="*/ 2147483646 h 122"/>
                <a:gd name="T46" fmla="*/ 2147483646 w 447"/>
                <a:gd name="T47" fmla="*/ 2147483646 h 122"/>
                <a:gd name="T48" fmla="*/ 2147483646 w 447"/>
                <a:gd name="T49" fmla="*/ 2147483646 h 122"/>
                <a:gd name="T50" fmla="*/ 2147483646 w 447"/>
                <a:gd name="T51" fmla="*/ 2147483646 h 122"/>
                <a:gd name="T52" fmla="*/ 2147483646 w 447"/>
                <a:gd name="T53" fmla="*/ 2147483646 h 122"/>
                <a:gd name="T54" fmla="*/ 2147483646 w 447"/>
                <a:gd name="T55" fmla="*/ 2147483646 h 122"/>
                <a:gd name="T56" fmla="*/ 2147483646 w 447"/>
                <a:gd name="T57" fmla="*/ 2147483646 h 122"/>
                <a:gd name="T58" fmla="*/ 2147483646 w 447"/>
                <a:gd name="T59" fmla="*/ 2147483646 h 122"/>
                <a:gd name="T60" fmla="*/ 2147483646 w 447"/>
                <a:gd name="T61" fmla="*/ 2147483646 h 122"/>
                <a:gd name="T62" fmla="*/ 2147483646 w 447"/>
                <a:gd name="T63" fmla="*/ 2147483646 h 122"/>
                <a:gd name="T64" fmla="*/ 2147483646 w 447"/>
                <a:gd name="T65" fmla="*/ 2147483646 h 122"/>
                <a:gd name="T66" fmla="*/ 2147483646 w 447"/>
                <a:gd name="T67" fmla="*/ 2147483646 h 122"/>
                <a:gd name="T68" fmla="*/ 2147483646 w 447"/>
                <a:gd name="T69" fmla="*/ 2147483646 h 122"/>
                <a:gd name="T70" fmla="*/ 2147483646 w 447"/>
                <a:gd name="T71" fmla="*/ 2147483646 h 122"/>
                <a:gd name="T72" fmla="*/ 2147483646 w 447"/>
                <a:gd name="T73" fmla="*/ 2147483646 h 122"/>
                <a:gd name="T74" fmla="*/ 2147483646 w 447"/>
                <a:gd name="T75" fmla="*/ 2147483646 h 122"/>
                <a:gd name="T76" fmla="*/ 2147483646 w 447"/>
                <a:gd name="T77" fmla="*/ 2147483646 h 122"/>
                <a:gd name="T78" fmla="*/ 2147483646 w 447"/>
                <a:gd name="T79" fmla="*/ 2147483646 h 122"/>
                <a:gd name="T80" fmla="*/ 2147483646 w 447"/>
                <a:gd name="T81" fmla="*/ 2147483646 h 122"/>
                <a:gd name="T82" fmla="*/ 2147483646 w 447"/>
                <a:gd name="T83" fmla="*/ 2147483646 h 122"/>
                <a:gd name="T84" fmla="*/ 2147483646 w 447"/>
                <a:gd name="T85" fmla="*/ 2147483646 h 122"/>
                <a:gd name="T86" fmla="*/ 2147483646 w 447"/>
                <a:gd name="T87" fmla="*/ 2147483646 h 12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47" h="122">
                  <a:moveTo>
                    <a:pt x="102" y="87"/>
                  </a:moveTo>
                  <a:cubicBezTo>
                    <a:pt x="100" y="85"/>
                    <a:pt x="99" y="84"/>
                    <a:pt x="96" y="80"/>
                  </a:cubicBezTo>
                  <a:cubicBezTo>
                    <a:pt x="95" y="79"/>
                    <a:pt x="95" y="79"/>
                    <a:pt x="94" y="78"/>
                  </a:cubicBezTo>
                  <a:cubicBezTo>
                    <a:pt x="91" y="74"/>
                    <a:pt x="86" y="72"/>
                    <a:pt x="82" y="72"/>
                  </a:cubicBezTo>
                  <a:cubicBezTo>
                    <a:pt x="73" y="72"/>
                    <a:pt x="66" y="79"/>
                    <a:pt x="66" y="87"/>
                  </a:cubicBezTo>
                  <a:cubicBezTo>
                    <a:pt x="66" y="96"/>
                    <a:pt x="73" y="103"/>
                    <a:pt x="82" y="103"/>
                  </a:cubicBezTo>
                  <a:cubicBezTo>
                    <a:pt x="86" y="103"/>
                    <a:pt x="91" y="101"/>
                    <a:pt x="94" y="97"/>
                  </a:cubicBezTo>
                  <a:cubicBezTo>
                    <a:pt x="95" y="96"/>
                    <a:pt x="95" y="96"/>
                    <a:pt x="96" y="95"/>
                  </a:cubicBezTo>
                  <a:cubicBezTo>
                    <a:pt x="99" y="91"/>
                    <a:pt x="100" y="89"/>
                    <a:pt x="102" y="87"/>
                  </a:cubicBezTo>
                  <a:moveTo>
                    <a:pt x="46" y="87"/>
                  </a:moveTo>
                  <a:cubicBezTo>
                    <a:pt x="46" y="68"/>
                    <a:pt x="62" y="52"/>
                    <a:pt x="82" y="52"/>
                  </a:cubicBezTo>
                  <a:cubicBezTo>
                    <a:pt x="91" y="52"/>
                    <a:pt x="101" y="56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6" y="119"/>
                    <a:pt x="63" y="117"/>
                    <a:pt x="63" y="117"/>
                  </a:cubicBezTo>
                  <a:cubicBezTo>
                    <a:pt x="53" y="111"/>
                    <a:pt x="46" y="100"/>
                    <a:pt x="46" y="87"/>
                  </a:cubicBezTo>
                  <a:moveTo>
                    <a:pt x="133" y="118"/>
                  </a:moveTo>
                  <a:cubicBezTo>
                    <a:pt x="126" y="115"/>
                    <a:pt x="120" y="109"/>
                    <a:pt x="114" y="103"/>
                  </a:cubicBezTo>
                  <a:cubicBezTo>
                    <a:pt x="114" y="103"/>
                    <a:pt x="111" y="108"/>
                    <a:pt x="107" y="111"/>
                  </a:cubicBezTo>
                  <a:cubicBezTo>
                    <a:pt x="102" y="117"/>
                    <a:pt x="97" y="119"/>
                    <a:pt x="94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1" y="120"/>
                    <a:pt x="140" y="120"/>
                  </a:cubicBezTo>
                  <a:cubicBezTo>
                    <a:pt x="137" y="119"/>
                    <a:pt x="134" y="118"/>
                    <a:pt x="133" y="118"/>
                  </a:cubicBezTo>
                  <a:moveTo>
                    <a:pt x="231" y="69"/>
                  </a:moveTo>
                  <a:cubicBezTo>
                    <a:pt x="209" y="63"/>
                    <a:pt x="205" y="62"/>
                    <a:pt x="205" y="55"/>
                  </a:cubicBezTo>
                  <a:cubicBezTo>
                    <a:pt x="205" y="48"/>
                    <a:pt x="212" y="46"/>
                    <a:pt x="218" y="46"/>
                  </a:cubicBezTo>
                  <a:cubicBezTo>
                    <a:pt x="228" y="46"/>
                    <a:pt x="235" y="48"/>
                    <a:pt x="236" y="59"/>
                  </a:cubicBezTo>
                  <a:cubicBezTo>
                    <a:pt x="254" y="59"/>
                    <a:pt x="254" y="59"/>
                    <a:pt x="254" y="59"/>
                  </a:cubicBezTo>
                  <a:cubicBezTo>
                    <a:pt x="254" y="39"/>
                    <a:pt x="238" y="31"/>
                    <a:pt x="219" y="31"/>
                  </a:cubicBezTo>
                  <a:cubicBezTo>
                    <a:pt x="204" y="31"/>
                    <a:pt x="187" y="39"/>
                    <a:pt x="187" y="57"/>
                  </a:cubicBezTo>
                  <a:cubicBezTo>
                    <a:pt x="187" y="73"/>
                    <a:pt x="200" y="78"/>
                    <a:pt x="213" y="82"/>
                  </a:cubicBezTo>
                  <a:cubicBezTo>
                    <a:pt x="226" y="85"/>
                    <a:pt x="239" y="87"/>
                    <a:pt x="239" y="96"/>
                  </a:cubicBezTo>
                  <a:cubicBezTo>
                    <a:pt x="239" y="105"/>
                    <a:pt x="228" y="107"/>
                    <a:pt x="222" y="107"/>
                  </a:cubicBezTo>
                  <a:cubicBezTo>
                    <a:pt x="211" y="107"/>
                    <a:pt x="202" y="103"/>
                    <a:pt x="202" y="91"/>
                  </a:cubicBezTo>
                  <a:cubicBezTo>
                    <a:pt x="184" y="91"/>
                    <a:pt x="184" y="91"/>
                    <a:pt x="184" y="91"/>
                  </a:cubicBezTo>
                  <a:cubicBezTo>
                    <a:pt x="183" y="113"/>
                    <a:pt x="202" y="122"/>
                    <a:pt x="221" y="122"/>
                  </a:cubicBezTo>
                  <a:cubicBezTo>
                    <a:pt x="245" y="122"/>
                    <a:pt x="257" y="110"/>
                    <a:pt x="257" y="94"/>
                  </a:cubicBezTo>
                  <a:cubicBezTo>
                    <a:pt x="257" y="74"/>
                    <a:pt x="238" y="70"/>
                    <a:pt x="231" y="69"/>
                  </a:cubicBezTo>
                  <a:moveTo>
                    <a:pt x="336" y="64"/>
                  </a:moveTo>
                  <a:cubicBezTo>
                    <a:pt x="335" y="64"/>
                    <a:pt x="335" y="64"/>
                    <a:pt x="335" y="64"/>
                  </a:cubicBezTo>
                  <a:cubicBezTo>
                    <a:pt x="331" y="58"/>
                    <a:pt x="324" y="55"/>
                    <a:pt x="317" y="55"/>
                  </a:cubicBezTo>
                  <a:cubicBezTo>
                    <a:pt x="298" y="55"/>
                    <a:pt x="288" y="71"/>
                    <a:pt x="288" y="88"/>
                  </a:cubicBezTo>
                  <a:cubicBezTo>
                    <a:pt x="288" y="105"/>
                    <a:pt x="298" y="122"/>
                    <a:pt x="317" y="122"/>
                  </a:cubicBezTo>
                  <a:cubicBezTo>
                    <a:pt x="325" y="122"/>
                    <a:pt x="332" y="119"/>
                    <a:pt x="336" y="112"/>
                  </a:cubicBezTo>
                  <a:cubicBezTo>
                    <a:pt x="336" y="112"/>
                    <a:pt x="336" y="112"/>
                    <a:pt x="336" y="112"/>
                  </a:cubicBezTo>
                  <a:cubicBezTo>
                    <a:pt x="336" y="120"/>
                    <a:pt x="336" y="120"/>
                    <a:pt x="336" y="120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3" y="33"/>
                    <a:pt x="353" y="33"/>
                    <a:pt x="353" y="33"/>
                  </a:cubicBezTo>
                  <a:cubicBezTo>
                    <a:pt x="336" y="33"/>
                    <a:pt x="336" y="33"/>
                    <a:pt x="336" y="33"/>
                  </a:cubicBezTo>
                  <a:lnTo>
                    <a:pt x="336" y="64"/>
                  </a:lnTo>
                  <a:close/>
                  <a:moveTo>
                    <a:pt x="321" y="109"/>
                  </a:moveTo>
                  <a:cubicBezTo>
                    <a:pt x="310" y="109"/>
                    <a:pt x="306" y="98"/>
                    <a:pt x="306" y="88"/>
                  </a:cubicBezTo>
                  <a:cubicBezTo>
                    <a:pt x="306" y="78"/>
                    <a:pt x="310" y="68"/>
                    <a:pt x="321" y="68"/>
                  </a:cubicBezTo>
                  <a:cubicBezTo>
                    <a:pt x="332" y="68"/>
                    <a:pt x="336" y="78"/>
                    <a:pt x="336" y="88"/>
                  </a:cubicBezTo>
                  <a:cubicBezTo>
                    <a:pt x="336" y="99"/>
                    <a:pt x="333" y="109"/>
                    <a:pt x="321" y="109"/>
                  </a:cubicBezTo>
                  <a:moveTo>
                    <a:pt x="392" y="55"/>
                  </a:moveTo>
                  <a:cubicBezTo>
                    <a:pt x="372" y="55"/>
                    <a:pt x="359" y="70"/>
                    <a:pt x="359" y="89"/>
                  </a:cubicBezTo>
                  <a:cubicBezTo>
                    <a:pt x="359" y="108"/>
                    <a:pt x="372" y="122"/>
                    <a:pt x="392" y="122"/>
                  </a:cubicBezTo>
                  <a:cubicBezTo>
                    <a:pt x="406" y="122"/>
                    <a:pt x="416" y="115"/>
                    <a:pt x="421" y="101"/>
                  </a:cubicBezTo>
                  <a:cubicBezTo>
                    <a:pt x="406" y="101"/>
                    <a:pt x="406" y="101"/>
                    <a:pt x="406" y="101"/>
                  </a:cubicBezTo>
                  <a:cubicBezTo>
                    <a:pt x="405" y="104"/>
                    <a:pt x="399" y="109"/>
                    <a:pt x="392" y="109"/>
                  </a:cubicBezTo>
                  <a:cubicBezTo>
                    <a:pt x="383" y="109"/>
                    <a:pt x="377" y="104"/>
                    <a:pt x="377" y="93"/>
                  </a:cubicBezTo>
                  <a:cubicBezTo>
                    <a:pt x="422" y="93"/>
                    <a:pt x="422" y="93"/>
                    <a:pt x="422" y="93"/>
                  </a:cubicBezTo>
                  <a:cubicBezTo>
                    <a:pt x="424" y="73"/>
                    <a:pt x="413" y="55"/>
                    <a:pt x="392" y="55"/>
                  </a:cubicBezTo>
                  <a:moveTo>
                    <a:pt x="377" y="82"/>
                  </a:moveTo>
                  <a:cubicBezTo>
                    <a:pt x="377" y="77"/>
                    <a:pt x="380" y="68"/>
                    <a:pt x="391" y="68"/>
                  </a:cubicBezTo>
                  <a:cubicBezTo>
                    <a:pt x="400" y="68"/>
                    <a:pt x="403" y="73"/>
                    <a:pt x="405" y="82"/>
                  </a:cubicBezTo>
                  <a:lnTo>
                    <a:pt x="377" y="82"/>
                  </a:lnTo>
                  <a:close/>
                  <a:moveTo>
                    <a:pt x="430" y="120"/>
                  </a:moveTo>
                  <a:cubicBezTo>
                    <a:pt x="447" y="120"/>
                    <a:pt x="447" y="120"/>
                    <a:pt x="447" y="120"/>
                  </a:cubicBezTo>
                  <a:cubicBezTo>
                    <a:pt x="447" y="33"/>
                    <a:pt x="447" y="33"/>
                    <a:pt x="447" y="33"/>
                  </a:cubicBezTo>
                  <a:cubicBezTo>
                    <a:pt x="430" y="33"/>
                    <a:pt x="430" y="33"/>
                    <a:pt x="430" y="33"/>
                  </a:cubicBezTo>
                  <a:lnTo>
                    <a:pt x="430" y="120"/>
                  </a:lnTo>
                  <a:close/>
                  <a:moveTo>
                    <a:pt x="264" y="47"/>
                  </a:moveTo>
                  <a:cubicBezTo>
                    <a:pt x="281" y="47"/>
                    <a:pt x="281" y="47"/>
                    <a:pt x="281" y="47"/>
                  </a:cubicBezTo>
                  <a:cubicBezTo>
                    <a:pt x="281" y="33"/>
                    <a:pt x="281" y="33"/>
                    <a:pt x="281" y="33"/>
                  </a:cubicBezTo>
                  <a:cubicBezTo>
                    <a:pt x="264" y="33"/>
                    <a:pt x="264" y="33"/>
                    <a:pt x="264" y="33"/>
                  </a:cubicBezTo>
                  <a:lnTo>
                    <a:pt x="264" y="47"/>
                  </a:lnTo>
                  <a:close/>
                  <a:moveTo>
                    <a:pt x="264" y="120"/>
                  </a:moveTo>
                  <a:cubicBezTo>
                    <a:pt x="281" y="120"/>
                    <a:pt x="281" y="120"/>
                    <a:pt x="281" y="120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64" y="57"/>
                    <a:pt x="264" y="57"/>
                    <a:pt x="264" y="57"/>
                  </a:cubicBezTo>
                  <a:lnTo>
                    <a:pt x="264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703" y="2507780"/>
            <a:ext cx="7993063" cy="123110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noProof="1"/>
              <a:t>Fare clic per modificare lo stile del titolo dello schema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703" y="3856270"/>
            <a:ext cx="7993063" cy="307777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630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95" hidden="1">
            <a:extLst>
              <a:ext uri="{FF2B5EF4-FFF2-40B4-BE49-F238E27FC236}">
                <a16:creationId xmlns:a16="http://schemas.microsoft.com/office/drawing/2014/main" id="{62A7A58F-7C2B-46C0-AE55-6DD8043D8C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2" name="Objekt 95" hidden="1">
                        <a:extLst>
                          <a:ext uri="{FF2B5EF4-FFF2-40B4-BE49-F238E27FC236}">
                            <a16:creationId xmlns:a16="http://schemas.microsoft.com/office/drawing/2014/main" id="{46333DD0-5169-4A4A-8E46-C071AB870A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10" descr="RetroMKTGstatement16x9new.jpg">
            <a:extLst>
              <a:ext uri="{FF2B5EF4-FFF2-40B4-BE49-F238E27FC236}">
                <a16:creationId xmlns:a16="http://schemas.microsoft.com/office/drawing/2014/main" id="{EDB90A96-3107-4C05-981A-3427F4EA3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6" y="0"/>
            <a:ext cx="91154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8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13C13B57-4297-46D6-BE6A-C353A4B7EADD}"/>
              </a:ext>
            </a:extLst>
          </p:cNvPr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think-cell Folie" r:id="rId11" imgW="360" imgH="360" progId="TCLayout.ActiveDocument.1">
                  <p:embed/>
                </p:oleObj>
              </mc:Choice>
              <mc:Fallback>
                <p:oleObj name="think-cell Folie" r:id="rId11" imgW="360" imgH="36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44D3E099-2BC1-4202-A244-D63685477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7702" y="334965"/>
            <a:ext cx="7995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t-IT" altLang="it-IT" noProof="1"/>
              <a:t>Titelmasterformat durch Klicken bearbeiten</a:t>
            </a:r>
            <a:endParaRPr lang="en-GB" altLang="it-IT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ED70B675-B82D-4D43-9942-3AC241118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85903"/>
            <a:ext cx="7992666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1"/>
              <a:t>Click to edit text style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24C7DC9F-4C08-4EF4-A291-8A42E8E67039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8C1A9467-0943-43AA-B6A1-3E16CF866444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F0BECDF1-AF6D-408E-8FE7-ABFC07EAFA65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59DB4AC-7344-4C04-8C67-FA7060886ACB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magine 15" descr="SidelLogoRGB.png">
            <a:extLst>
              <a:ext uri="{FF2B5EF4-FFF2-40B4-BE49-F238E27FC236}">
                <a16:creationId xmlns:a16="http://schemas.microsoft.com/office/drawing/2014/main" id="{133815B4-6C3D-4D28-BB89-71C7CCFD7F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07A0E173-084A-4549-9285-A41C8264A4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679" y="6624578"/>
            <a:ext cx="662642" cy="23342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</a:p>
        </p:txBody>
      </p:sp>
    </p:spTree>
    <p:custDataLst>
      <p:tags r:id="rId9"/>
    </p:custData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67" r:id="rId3"/>
    <p:sldLayoutId id="2147483768" r:id="rId4"/>
    <p:sldLayoutId id="2147483771" r:id="rId5"/>
    <p:sldLayoutId id="2147483772" r:id="rId6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796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79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75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57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jpeg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JPG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64071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016954"/>
            <a:ext cx="3889375" cy="3789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64071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008327"/>
            <a:ext cx="3889375" cy="3798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0"/>
              <a:t>Vorbeugen von Lieferengpässen bei Ersatzteilen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32740"/>
            <a:ext cx="7997825" cy="307975"/>
          </a:xfrm>
        </p:spPr>
        <p:txBody>
          <a:bodyPr/>
          <a:lstStyle/>
          <a:p>
            <a:r>
              <a:rPr lang="de-DE" dirty="0"/>
              <a:t>E + H Durchflussmesser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Obsoleszenz</a:t>
            </a: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SAE, SAG, SAF, SAM, Mixer and </a:t>
            </a:r>
            <a:r>
              <a:rPr lang="de-DE" sz="800" dirty="0" err="1">
                <a:solidFill>
                  <a:srgbClr val="000000"/>
                </a:solidFill>
              </a:rPr>
              <a:t>Carbo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OCM001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016953"/>
            <a:ext cx="3866263" cy="327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/>
              <a:t>Sicherere Lösung mit neustem Bauteil von Sidel.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>
                <a:solidFill>
                  <a:srgbClr val="E64B00"/>
                </a:solidFill>
              </a:rPr>
              <a:t>Kann lange </a:t>
            </a:r>
            <a:r>
              <a:rPr lang="de-DE" sz="1100" b="1" dirty="0" err="1">
                <a:solidFill>
                  <a:srgbClr val="E64B00"/>
                </a:solidFill>
              </a:rPr>
              <a:t>Stillstandszeiten</a:t>
            </a:r>
            <a:r>
              <a:rPr lang="de-DE" sz="1100" b="1" dirty="0">
                <a:solidFill>
                  <a:srgbClr val="E64B00"/>
                </a:solidFill>
              </a:rPr>
              <a:t> bei Ausfall vermeiden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Die E + H </a:t>
            </a:r>
            <a:r>
              <a:rPr lang="de-DE" sz="1100" dirty="0" err="1">
                <a:solidFill>
                  <a:srgbClr val="000000"/>
                </a:solidFill>
              </a:rPr>
              <a:t>Promass</a:t>
            </a:r>
            <a:r>
              <a:rPr lang="de-DE" sz="1100" dirty="0">
                <a:solidFill>
                  <a:srgbClr val="000000"/>
                </a:solidFill>
              </a:rPr>
              <a:t> 83 / 63F- und </a:t>
            </a:r>
            <a:r>
              <a:rPr lang="de-DE" sz="1100" dirty="0" err="1">
                <a:solidFill>
                  <a:srgbClr val="000000"/>
                </a:solidFill>
              </a:rPr>
              <a:t>Promag</a:t>
            </a:r>
            <a:r>
              <a:rPr lang="de-DE" sz="1100" dirty="0">
                <a:solidFill>
                  <a:srgbClr val="000000"/>
                </a:solidFill>
              </a:rPr>
              <a:t> 50H / 53H-Familien, die in mehreren Mischern installiert sind, und die </a:t>
            </a:r>
            <a:r>
              <a:rPr lang="de-DE" sz="1100" dirty="0" err="1">
                <a:solidFill>
                  <a:srgbClr val="000000"/>
                </a:solidFill>
              </a:rPr>
              <a:t>Carbo</a:t>
            </a:r>
            <a:r>
              <a:rPr lang="de-DE" sz="1100" dirty="0">
                <a:solidFill>
                  <a:srgbClr val="000000"/>
                </a:solidFill>
              </a:rPr>
              <a:t>-Produktion werden vom Hersteller gestoppt.</a:t>
            </a:r>
          </a:p>
          <a:p>
            <a:pPr marL="479822" lvl="1" indent="-136922"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Gefahr bevorstehender Nichtverfügbarkeit von Ersatzteilen.</a:t>
            </a:r>
          </a:p>
          <a:p>
            <a:pPr marL="479822" lvl="1" indent="-136922"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Gefahr langer </a:t>
            </a:r>
            <a:r>
              <a:rPr lang="de-DE" sz="1100" dirty="0" err="1">
                <a:solidFill>
                  <a:srgbClr val="000000"/>
                </a:solidFill>
              </a:rPr>
              <a:t>Stillstandszeiten</a:t>
            </a:r>
            <a:r>
              <a:rPr lang="de-DE" sz="1100" dirty="0">
                <a:solidFill>
                  <a:srgbClr val="000000"/>
                </a:solidFill>
              </a:rPr>
              <a:t> der Anlage in den Abfüllbetrieben.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>
                <a:solidFill>
                  <a:srgbClr val="E64B00"/>
                </a:solidFill>
              </a:rPr>
              <a:t>Kommunikationsfunktionen: </a:t>
            </a:r>
            <a:r>
              <a:rPr lang="de-DE" sz="1100" dirty="0">
                <a:solidFill>
                  <a:srgbClr val="000000"/>
                </a:solidFill>
              </a:rPr>
              <a:t>HART, drahtloses HART, </a:t>
            </a:r>
            <a:r>
              <a:rPr lang="de-DE" sz="1100" dirty="0" err="1">
                <a:solidFill>
                  <a:srgbClr val="000000"/>
                </a:solidFill>
              </a:rPr>
              <a:t>Profibus</a:t>
            </a:r>
            <a:r>
              <a:rPr lang="de-DE" sz="1100" dirty="0">
                <a:solidFill>
                  <a:srgbClr val="000000"/>
                </a:solidFill>
              </a:rPr>
              <a:t> PA / DP, </a:t>
            </a:r>
            <a:r>
              <a:rPr lang="de-DE" sz="1100" dirty="0" err="1">
                <a:solidFill>
                  <a:srgbClr val="000000"/>
                </a:solidFill>
              </a:rPr>
              <a:t>Foundation</a:t>
            </a:r>
            <a:r>
              <a:rPr lang="de-DE" sz="1100" dirty="0">
                <a:solidFill>
                  <a:srgbClr val="000000"/>
                </a:solidFill>
              </a:rPr>
              <a:t> Fields, Modbus RS485, Ethernet IP, </a:t>
            </a:r>
            <a:r>
              <a:rPr lang="de-DE" sz="1100" dirty="0" err="1">
                <a:solidFill>
                  <a:srgbClr val="000000"/>
                </a:solidFill>
              </a:rPr>
              <a:t>Profinet</a:t>
            </a:r>
            <a:r>
              <a:rPr lang="de-DE" sz="1100" dirty="0">
                <a:solidFill>
                  <a:srgbClr val="000000"/>
                </a:solidFill>
              </a:rPr>
              <a:t>) E / A.</a:t>
            </a:r>
            <a:endParaRPr lang="de-DE" sz="1100" b="1" dirty="0">
              <a:solidFill>
                <a:srgbClr val="E64B00"/>
              </a:solidFill>
            </a:endParaRP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>
                <a:solidFill>
                  <a:srgbClr val="E64B00"/>
                </a:solidFill>
              </a:rPr>
              <a:t>Zusätzliche Merkmale: </a:t>
            </a:r>
            <a:r>
              <a:rPr lang="de-DE" sz="1100" dirty="0">
                <a:solidFill>
                  <a:srgbClr val="000000"/>
                </a:solidFill>
              </a:rPr>
              <a:t>ISO / IEC 17025-Kalibrierung, Archivierung von Fehlermeldungen bis zu 1000 in Logbüchern, Diagnoseabdeckung&gt; 95%, Schutzart IP 66/67 mit </a:t>
            </a:r>
            <a:r>
              <a:rPr lang="de-DE" sz="1100" dirty="0" err="1">
                <a:solidFill>
                  <a:srgbClr val="000000"/>
                </a:solidFill>
              </a:rPr>
              <a:t>Boxtyp</a:t>
            </a:r>
            <a:r>
              <a:rPr lang="de-DE" sz="1100" dirty="0">
                <a:solidFill>
                  <a:srgbClr val="000000"/>
                </a:solidFill>
              </a:rPr>
              <a:t> 4X, Option: IP69K Edelstahl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078404"/>
            <a:ext cx="3910143" cy="1328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Neues System mit neuen </a:t>
            </a:r>
            <a:r>
              <a:rPr lang="de-DE" sz="1100" dirty="0" err="1">
                <a:solidFill>
                  <a:srgbClr val="000000"/>
                </a:solidFill>
              </a:rPr>
              <a:t>Spleißzylindern</a:t>
            </a:r>
            <a:r>
              <a:rPr lang="de-DE" sz="1100" dirty="0">
                <a:solidFill>
                  <a:srgbClr val="000000"/>
                </a:solidFill>
              </a:rPr>
              <a:t>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Das neue System besteht aus neuen </a:t>
            </a:r>
            <a:r>
              <a:rPr lang="de-DE" sz="1100" dirty="0" err="1">
                <a:solidFill>
                  <a:srgbClr val="000000"/>
                </a:solidFill>
              </a:rPr>
              <a:t>Pneumatikzylindern</a:t>
            </a:r>
            <a:r>
              <a:rPr lang="de-DE" sz="1100" dirty="0">
                <a:solidFill>
                  <a:srgbClr val="000000"/>
                </a:solidFill>
              </a:rPr>
              <a:t> von Festo. In der Regel werden 2 Zylinder für Klingen und 2 für Pads für jede </a:t>
            </a:r>
            <a:r>
              <a:rPr lang="de-DE" sz="1100" dirty="0" err="1">
                <a:solidFill>
                  <a:srgbClr val="000000"/>
                </a:solidFill>
              </a:rPr>
              <a:t>Spleißeinheit</a:t>
            </a:r>
            <a:r>
              <a:rPr lang="de-DE" sz="1100" dirty="0">
                <a:solidFill>
                  <a:srgbClr val="000000"/>
                </a:solidFill>
              </a:rPr>
              <a:t> installiert.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Umfasst neue Pad-Montageplatten, neue Klingen-Montageplatten, Anschlüsse und Nachrüstmaterial.</a:t>
            </a:r>
          </a:p>
        </p:txBody>
      </p:sp>
      <p:pic>
        <p:nvPicPr>
          <p:cNvPr id="17" name="Immagine 10" descr="Immagine che contiene strada, esterni, cielo&#10;&#10;Descrizione generata con affidabilità elevata">
            <a:extLst>
              <a:ext uri="{FF2B5EF4-FFF2-40B4-BE49-F238E27FC236}">
                <a16:creationId xmlns:a16="http://schemas.microsoft.com/office/drawing/2014/main" id="{410231ED-BFBA-46F6-8F70-CB896F61949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267" y="3845898"/>
            <a:ext cx="1604133" cy="1903412"/>
          </a:xfrm>
          <a:prstGeom prst="rect">
            <a:avLst/>
          </a:prstGeom>
        </p:spPr>
      </p:pic>
      <p:pic>
        <p:nvPicPr>
          <p:cNvPr id="18" name="Immagine 11">
            <a:extLst>
              <a:ext uri="{FF2B5EF4-FFF2-40B4-BE49-F238E27FC236}">
                <a16:creationId xmlns:a16="http://schemas.microsoft.com/office/drawing/2014/main" id="{E96B1792-2402-4C73-BD97-5FEF4B3DDCF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279" y="3788718"/>
            <a:ext cx="1614216" cy="201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487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16x9" id="{A098592D-B958-4201-9F7A-F56BD286F0F5}" vid="{18881033-C2EC-44D5-BF8A-51D73B1B5DB0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4708</TotalTime>
  <Words>193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Vorbeugen von Lieferengpässen bei Ersatzteilen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292</cp:revision>
  <dcterms:created xsi:type="dcterms:W3CDTF">2019-02-20T10:39:16Z</dcterms:created>
  <dcterms:modified xsi:type="dcterms:W3CDTF">2020-11-05T11:35:44Z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